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30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1371" autoAdjust="0"/>
  </p:normalViewPr>
  <p:slideViewPr>
    <p:cSldViewPr snapToGrid="0" snapToObjects="1">
      <p:cViewPr varScale="1">
        <p:scale>
          <a:sx n="111" d="100"/>
          <a:sy n="111" d="100"/>
        </p:scale>
        <p:origin x="177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7546129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 dirty="0"/>
              <a:t>1 : 1</a:t>
            </a:r>
          </a:p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  <p:sp>
        <p:nvSpPr>
          <p:cNvPr id="15363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97FEC0-0E33-4350-92CC-81232F825F33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29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831044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5216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clone muss nicht unbedingt über http laufen, kann auch ssh.</a:t>
            </a:r>
          </a:p>
        </p:txBody>
      </p:sp>
    </p:spTree>
    <p:extLst>
      <p:ext uri="{BB962C8B-B14F-4D97-AF65-F5344CB8AC3E}">
        <p14:creationId xmlns:p14="http://schemas.microsoft.com/office/powerpoint/2010/main" val="297320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62152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Beispiel: </a:t>
            </a:r>
          </a:p>
          <a:p>
            <a:pPr marL="220578" lvl="0" indent="-220578">
              <a:buSzPct val="100000"/>
              <a:buChar char="-"/>
              <a:defRPr sz="1800"/>
            </a:pPr>
            <a:r>
              <a:rPr sz="2200" dirty="0"/>
              <a:t>Siemens SVN, Airbus SVN, Microsoft Git, Google Git</a:t>
            </a:r>
          </a:p>
          <a:p>
            <a:pPr marL="220578" lvl="0" indent="-220578">
              <a:buSzPct val="100000"/>
              <a:buChar char="-"/>
              <a:defRPr sz="1800"/>
            </a:pPr>
            <a:r>
              <a:rPr sz="2200" dirty="0"/>
              <a:t>SVN ist nicht besser wie GIT und umgekehrt, sondern sie sind anders</a:t>
            </a:r>
          </a:p>
          <a:p>
            <a:pPr marL="220578" lvl="0" indent="-220578">
              <a:buSzPct val="100000"/>
              <a:buChar char="-"/>
              <a:defRPr sz="1800"/>
            </a:pPr>
            <a:r>
              <a:rPr sz="2200" dirty="0"/>
              <a:t>Offline: SVN Server in einem Firmen-Intranet und von aussen nicht erreichbar. Schlecht im Homeoffice, auf Reisen, am Wochenende, etc.</a:t>
            </a:r>
          </a:p>
        </p:txBody>
      </p:sp>
    </p:spTree>
    <p:extLst>
      <p:ext uri="{BB962C8B-B14F-4D97-AF65-F5344CB8AC3E}">
        <p14:creationId xmlns:p14="http://schemas.microsoft.com/office/powerpoint/2010/main" val="1449129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Achtung, addiert nicht zu 100% —&gt; sinnvoll, beides zu können</a:t>
            </a:r>
          </a:p>
        </p:txBody>
      </p:sp>
    </p:spTree>
    <p:extLst>
      <p:ext uri="{BB962C8B-B14F-4D97-AF65-F5344CB8AC3E}">
        <p14:creationId xmlns:p14="http://schemas.microsoft.com/office/powerpoint/2010/main" val="4601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Gitflow wurde von Vincent Dressen entwickelt</a:t>
            </a:r>
          </a:p>
        </p:txBody>
      </p:sp>
    </p:spTree>
    <p:extLst>
      <p:ext uri="{BB962C8B-B14F-4D97-AF65-F5344CB8AC3E}">
        <p14:creationId xmlns:p14="http://schemas.microsoft.com/office/powerpoint/2010/main" val="1802024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768467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14927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6121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Java Tools and Technologies 2014, publiziert von Oliver White von Rebellabs.</a:t>
            </a:r>
          </a:p>
        </p:txBody>
      </p:sp>
    </p:spTree>
    <p:extLst>
      <p:ext uri="{BB962C8B-B14F-4D97-AF65-F5344CB8AC3E}">
        <p14:creationId xmlns:p14="http://schemas.microsoft.com/office/powerpoint/2010/main" val="318745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491671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03664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Maven unterteilt den Build Prozess in insgesamt 8 Phasen</a:t>
            </a:r>
          </a:p>
          <a:p>
            <a:pPr lvl="0">
              <a:defRPr sz="1800"/>
            </a:pPr>
            <a:r>
              <a:rPr sz="2200" dirty="0"/>
              <a:t>Das Ziel von Tools ist es, den Benutzer in jeder Phase mit Automatismen zu unterstützen.</a:t>
            </a:r>
          </a:p>
        </p:txBody>
      </p:sp>
    </p:spTree>
    <p:extLst>
      <p:ext uri="{BB962C8B-B14F-4D97-AF65-F5344CB8AC3E}">
        <p14:creationId xmlns:p14="http://schemas.microsoft.com/office/powerpoint/2010/main" val="3286863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270331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8121616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73869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Hier sehen wir ein Beispiel für eine komplette pom.xml. Oben die Applikationsparameter, danach die Abhängigkeiten, danach die Konfiguration des Assembly-Plugins und hier noch die Konfiguration, um die Ausführung des Assembly-Plugins an die Phase “Package” zu hängen.</a:t>
            </a:r>
          </a:p>
        </p:txBody>
      </p:sp>
    </p:spTree>
    <p:extLst>
      <p:ext uri="{BB962C8B-B14F-4D97-AF65-F5344CB8AC3E}">
        <p14:creationId xmlns:p14="http://schemas.microsoft.com/office/powerpoint/2010/main" val="294656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7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- Modelle: Wasserfall-Modell, Spiral-Modell, Iterative bzw. Inkrementelle Entwicklung, Agiles Modell, Magic Box</a:t>
            </a:r>
          </a:p>
          <a:p>
            <a:pPr lvl="0">
              <a:defRPr sz="1800"/>
            </a:pPr>
            <a:r>
              <a:rPr sz="2200" dirty="0"/>
              <a:t>- Leslie Benzies, Präsident von Rockstar North hat in einem Interview erklärt, das im Falle GTA5 mehr als 1000 Menschen aus verschiedenen Studios an den Arbeiten an dem Spiel beteiligt waren.</a:t>
            </a:r>
          </a:p>
        </p:txBody>
      </p:sp>
    </p:spTree>
    <p:extLst>
      <p:ext uri="{BB962C8B-B14F-4D97-AF65-F5344CB8AC3E}">
        <p14:creationId xmlns:p14="http://schemas.microsoft.com/office/powerpoint/2010/main" val="217735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Dieses Diagramm stellt eine Versionshistorie dar. Es zeigt drei Versionen, im Kontext VCS auch Revision genannt, die in einem Entwicklungsstrang (hier Master) in zeitlicher Beziehung zueinander stehen.</a:t>
            </a:r>
          </a:p>
        </p:txBody>
      </p:sp>
    </p:spTree>
    <p:extLst>
      <p:ext uri="{BB962C8B-B14F-4D97-AF65-F5344CB8AC3E}">
        <p14:creationId xmlns:p14="http://schemas.microsoft.com/office/powerpoint/2010/main" val="355709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64286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623885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clone muss nicht unbedingt über http laufen, kann auch SSH</a:t>
            </a:r>
          </a:p>
        </p:txBody>
      </p:sp>
    </p:spTree>
    <p:extLst>
      <p:ext uri="{BB962C8B-B14F-4D97-AF65-F5344CB8AC3E}">
        <p14:creationId xmlns:p14="http://schemas.microsoft.com/office/powerpoint/2010/main" val="2035773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63920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Body Level One</a:t>
            </a:r>
          </a:p>
          <a:p>
            <a:pPr lvl="1">
              <a:defRPr sz="1800"/>
            </a:pPr>
            <a:r>
              <a:rPr sz="1400"/>
              <a:t>Body Level Two</a:t>
            </a:r>
          </a:p>
          <a:p>
            <a:pPr lvl="2">
              <a:defRPr sz="1800"/>
            </a:pPr>
            <a:r>
              <a:rPr sz="1400"/>
              <a:t>Body Level Three</a:t>
            </a:r>
          </a:p>
          <a:p>
            <a:pPr lvl="3">
              <a:defRPr sz="1800"/>
            </a:pPr>
            <a:r>
              <a:rPr sz="1400"/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5"/>
            <a:ext cx="9144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Einführung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in die Programmierung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0" y="1484313"/>
            <a:ext cx="918051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26.09.2017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02463" y="661352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98521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5"/>
            <a:ext cx="9144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0" y="1484313"/>
            <a:ext cx="91805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26.09.2017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02463" y="661352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74296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000"/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600"/>
              <a:t>Body Level One</a:t>
            </a:r>
          </a:p>
          <a:p>
            <a:pPr lvl="1">
              <a:defRPr sz="1800"/>
            </a:pPr>
            <a:r>
              <a:rPr sz="2600"/>
              <a:t>Body Level Two</a:t>
            </a:r>
          </a:p>
          <a:p>
            <a:pPr lvl="2">
              <a:defRPr sz="1800"/>
            </a:pPr>
            <a:r>
              <a:rPr sz="2600"/>
              <a:t>Body Level Three</a:t>
            </a:r>
          </a:p>
          <a:p>
            <a:pPr lvl="3">
              <a:defRPr sz="1800"/>
            </a:pPr>
            <a:r>
              <a:rPr sz="2600"/>
              <a:t>Body Level Four</a:t>
            </a:r>
          </a:p>
          <a:p>
            <a:pPr lvl="4">
              <a:defRPr sz="1800"/>
            </a:pPr>
            <a:r>
              <a:rPr sz="2600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b="1" cap="all"/>
            </a:lvl1pPr>
          </a:lstStyle>
          <a:p>
            <a:pPr lvl="0">
              <a:defRPr sz="1800" b="0" cap="none"/>
            </a:pPr>
            <a:r>
              <a:rPr sz="4000" b="1" cap="all"/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790575" indent="-333375">
              <a:defRPr sz="2800"/>
            </a:lvl2pPr>
            <a:lvl3pPr marL="1234439" indent="-320039">
              <a:defRPr sz="2800"/>
            </a:lvl3pPr>
            <a:lvl4pPr marL="1727200" indent="-355600">
              <a:defRPr sz="2800"/>
            </a:lvl4pPr>
            <a:lvl5pPr marL="2184400" indent="-355600"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pPr lvl="0">
              <a:defRPr sz="1800" b="0"/>
            </a:pPr>
            <a:r>
              <a:rPr sz="2400" b="1"/>
              <a:t>Body Level One</a:t>
            </a:r>
          </a:p>
          <a:p>
            <a:pPr lvl="1">
              <a:defRPr sz="1800" b="0"/>
            </a:pPr>
            <a:r>
              <a:rPr sz="2400" b="1"/>
              <a:t>Body Level Two</a:t>
            </a:r>
          </a:p>
          <a:p>
            <a:pPr lvl="2">
              <a:defRPr sz="1800" b="0"/>
            </a:pPr>
            <a:r>
              <a:rPr sz="2400" b="1"/>
              <a:t>Body Level Three</a:t>
            </a:r>
          </a:p>
          <a:p>
            <a:pPr lvl="3">
              <a:defRPr sz="1800" b="0"/>
            </a:pPr>
            <a:r>
              <a:rPr sz="2400" b="1"/>
              <a:t>Body Level Four</a:t>
            </a:r>
          </a:p>
          <a:p>
            <a:pPr lvl="4">
              <a:defRPr sz="1800" b="0"/>
            </a:pPr>
            <a:r>
              <a:rPr sz="2400" b="1"/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727676"/>
            <a:ext cx="9144000" cy="130325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lvl="0">
              <a:defRPr sz="1800"/>
            </a:pPr>
            <a:r>
              <a:rPr sz="40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651304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600"/>
              <a:t>Body Level One</a:t>
            </a:r>
          </a:p>
          <a:p>
            <a:pPr lvl="1">
              <a:defRPr sz="1800"/>
            </a:pPr>
            <a:r>
              <a:rPr sz="2600"/>
              <a:t>Body Level Two</a:t>
            </a:r>
          </a:p>
          <a:p>
            <a:pPr lvl="2">
              <a:defRPr sz="1800"/>
            </a:pPr>
            <a:r>
              <a:rPr sz="2600"/>
              <a:t>Body Level Three</a:t>
            </a:r>
          </a:p>
          <a:p>
            <a:pPr lvl="3">
              <a:defRPr sz="1800"/>
            </a:pPr>
            <a:r>
              <a:rPr sz="2600"/>
              <a:t>Body Level Four</a:t>
            </a:r>
          </a:p>
          <a:p>
            <a:pPr lvl="4">
              <a:defRPr sz="1800"/>
            </a:pPr>
            <a:r>
              <a:rPr sz="260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‹Nr.›</a:t>
            </a:fld>
            <a:endParaRPr/>
          </a:p>
        </p:txBody>
      </p:sp>
      <p:sp>
        <p:nvSpPr>
          <p:cNvPr id="6" name="Shape 6"/>
          <p:cNvSpPr/>
          <p:nvPr/>
        </p:nvSpPr>
        <p:spPr>
          <a:xfrm>
            <a:off x="-1" y="1484783"/>
            <a:ext cx="9180514" cy="1"/>
          </a:xfrm>
          <a:prstGeom prst="line">
            <a:avLst/>
          </a:prstGeom>
          <a:ln w="12700">
            <a:solidFill>
              <a:srgbClr val="FFC00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spd="med"/>
  <p:txStyles>
    <p:titleStyle>
      <a:lvl1pPr algn="ctr">
        <a:defRPr sz="4000">
          <a:latin typeface="Calibri"/>
          <a:ea typeface="Calibri"/>
          <a:cs typeface="Calibri"/>
          <a:sym typeface="Calibri"/>
        </a:defRPr>
      </a:lvl1pPr>
      <a:lvl2pPr algn="ctr">
        <a:defRPr sz="4000">
          <a:latin typeface="Calibri"/>
          <a:ea typeface="Calibri"/>
          <a:cs typeface="Calibri"/>
          <a:sym typeface="Calibri"/>
        </a:defRPr>
      </a:lvl2pPr>
      <a:lvl3pPr algn="ctr">
        <a:defRPr sz="4000">
          <a:latin typeface="Calibri"/>
          <a:ea typeface="Calibri"/>
          <a:cs typeface="Calibri"/>
          <a:sym typeface="Calibri"/>
        </a:defRPr>
      </a:lvl3pPr>
      <a:lvl4pPr algn="ctr">
        <a:defRPr sz="4000">
          <a:latin typeface="Calibri"/>
          <a:ea typeface="Calibri"/>
          <a:cs typeface="Calibri"/>
          <a:sym typeface="Calibri"/>
        </a:defRPr>
      </a:lvl4pPr>
      <a:lvl5pPr algn="ctr">
        <a:defRPr sz="4000">
          <a:latin typeface="Calibri"/>
          <a:ea typeface="Calibri"/>
          <a:cs typeface="Calibri"/>
          <a:sym typeface="Calibri"/>
        </a:defRPr>
      </a:lvl5pPr>
      <a:lvl6pPr algn="ctr">
        <a:defRPr sz="4000">
          <a:latin typeface="Calibri"/>
          <a:ea typeface="Calibri"/>
          <a:cs typeface="Calibri"/>
          <a:sym typeface="Calibri"/>
        </a:defRPr>
      </a:lvl6pPr>
      <a:lvl7pPr algn="ctr">
        <a:defRPr sz="4000">
          <a:latin typeface="Calibri"/>
          <a:ea typeface="Calibri"/>
          <a:cs typeface="Calibri"/>
          <a:sym typeface="Calibri"/>
        </a:defRPr>
      </a:lvl7pPr>
      <a:lvl8pPr algn="ctr">
        <a:defRPr sz="4000">
          <a:latin typeface="Calibri"/>
          <a:ea typeface="Calibri"/>
          <a:cs typeface="Calibri"/>
          <a:sym typeface="Calibri"/>
        </a:defRPr>
      </a:lvl8pPr>
      <a:lvl9pPr algn="ctr">
        <a:defRPr sz="40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600"/>
        </a:spcBef>
        <a:buSzPct val="100000"/>
        <a:buFont typeface="Arial"/>
        <a:buChar char="•"/>
        <a:defRPr sz="2600">
          <a:latin typeface="Calibri"/>
          <a:ea typeface="Calibri"/>
          <a:cs typeface="Calibri"/>
          <a:sym typeface="Calibri"/>
        </a:defRPr>
      </a:lvl1pPr>
      <a:lvl2pPr marL="766762" indent="-309562">
        <a:spcBef>
          <a:spcPts val="600"/>
        </a:spcBef>
        <a:buSzPct val="100000"/>
        <a:buFont typeface="Arial"/>
        <a:buChar char="–"/>
        <a:defRPr sz="2600">
          <a:latin typeface="Calibri"/>
          <a:ea typeface="Calibri"/>
          <a:cs typeface="Calibri"/>
          <a:sym typeface="Calibri"/>
        </a:defRPr>
      </a:lvl2pPr>
      <a:lvl3pPr marL="1211580" indent="-297180">
        <a:spcBef>
          <a:spcPts val="600"/>
        </a:spcBef>
        <a:buSzPct val="100000"/>
        <a:buFont typeface="Arial"/>
        <a:buChar char="•"/>
        <a:defRPr sz="2600">
          <a:latin typeface="Calibri"/>
          <a:ea typeface="Calibri"/>
          <a:cs typeface="Calibri"/>
          <a:sym typeface="Calibri"/>
        </a:defRPr>
      </a:lvl3pPr>
      <a:lvl4pPr marL="1701800" indent="-330200">
        <a:spcBef>
          <a:spcPts val="600"/>
        </a:spcBef>
        <a:buSzPct val="100000"/>
        <a:buFont typeface="Arial"/>
        <a:buChar char="–"/>
        <a:defRPr sz="2600">
          <a:latin typeface="Calibri"/>
          <a:ea typeface="Calibri"/>
          <a:cs typeface="Calibri"/>
          <a:sym typeface="Calibri"/>
        </a:defRPr>
      </a:lvl4pPr>
      <a:lvl5pPr marL="2159000" indent="-330200">
        <a:spcBef>
          <a:spcPts val="600"/>
        </a:spcBef>
        <a:buSzPct val="100000"/>
        <a:buFont typeface="Arial"/>
        <a:buChar char="»"/>
        <a:defRPr sz="2600">
          <a:latin typeface="Calibri"/>
          <a:ea typeface="Calibri"/>
          <a:cs typeface="Calibri"/>
          <a:sym typeface="Calibri"/>
        </a:defRPr>
      </a:lvl5pPr>
      <a:lvl6pPr marL="2583179" indent="-297179">
        <a:spcBef>
          <a:spcPts val="600"/>
        </a:spcBef>
        <a:buSzPct val="100000"/>
        <a:buFont typeface="Arial"/>
        <a:buChar char="•"/>
        <a:defRPr sz="2600">
          <a:latin typeface="Calibri"/>
          <a:ea typeface="Calibri"/>
          <a:cs typeface="Calibri"/>
          <a:sym typeface="Calibri"/>
        </a:defRPr>
      </a:lvl6pPr>
      <a:lvl7pPr marL="3040379" indent="-297179">
        <a:spcBef>
          <a:spcPts val="600"/>
        </a:spcBef>
        <a:buSzPct val="100000"/>
        <a:buFont typeface="Arial"/>
        <a:buChar char="•"/>
        <a:defRPr sz="2600">
          <a:latin typeface="Calibri"/>
          <a:ea typeface="Calibri"/>
          <a:cs typeface="Calibri"/>
          <a:sym typeface="Calibri"/>
        </a:defRPr>
      </a:lvl7pPr>
      <a:lvl8pPr marL="3497579" indent="-297179">
        <a:spcBef>
          <a:spcPts val="600"/>
        </a:spcBef>
        <a:buSzPct val="100000"/>
        <a:buFont typeface="Arial"/>
        <a:buChar char="•"/>
        <a:defRPr sz="2600">
          <a:latin typeface="Calibri"/>
          <a:ea typeface="Calibri"/>
          <a:cs typeface="Calibri"/>
          <a:sym typeface="Calibri"/>
        </a:defRPr>
      </a:lvl8pPr>
      <a:lvl9pPr marL="3954779" indent="-297179">
        <a:spcBef>
          <a:spcPts val="600"/>
        </a:spcBef>
        <a:buSzPct val="100000"/>
        <a:buFont typeface="Arial"/>
        <a:buChar char="•"/>
        <a:defRPr sz="26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svnx/" TargetMode="External"/><Relationship Id="rId2" Type="http://schemas.openxmlformats.org/officeDocument/2006/relationships/hyperlink" Target="http://tortoisesvn.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hyperlink" Target="http://rapidsvn.or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embla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iouxsvn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yntevo.com" TargetMode="External"/><Relationship Id="rId2" Type="http://schemas.openxmlformats.org/officeDocument/2006/relationships/hyperlink" Target="http://sourcetreeapp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bucket.or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hub.or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ven.apache.or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2.t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"/><Relationship Id="rId5" Type="http://schemas.openxmlformats.org/officeDocument/2006/relationships/image" Target="../media/image21.tif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AE2DF7-C5AD-4959-A45B-B67070BCF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08726F7-D5E5-4443-ABE3-93AD8A7499FF}"/>
              </a:ext>
            </a:extLst>
          </p:cNvPr>
          <p:cNvSpPr txBox="1">
            <a:spLocks/>
          </p:cNvSpPr>
          <p:nvPr/>
        </p:nvSpPr>
        <p:spPr>
          <a:xfrm>
            <a:off x="179512" y="692696"/>
            <a:ext cx="80232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defRPr sz="4000"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defRPr sz="4000"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defRPr sz="4000"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defRPr sz="4000">
                <a:latin typeface="Calibri"/>
                <a:ea typeface="Calibri"/>
                <a:cs typeface="Calibri"/>
                <a:sym typeface="Calibri"/>
              </a:defRPr>
            </a:lvl5pPr>
            <a:lvl6pPr algn="ctr">
              <a:defRPr sz="4000">
                <a:latin typeface="Calibri"/>
                <a:ea typeface="Calibri"/>
                <a:cs typeface="Calibri"/>
                <a:sym typeface="Calibri"/>
              </a:defRPr>
            </a:lvl6pPr>
            <a:lvl7pPr algn="ctr">
              <a:defRPr sz="4000">
                <a:latin typeface="Calibri"/>
                <a:ea typeface="Calibri"/>
                <a:cs typeface="Calibri"/>
                <a:sym typeface="Calibri"/>
              </a:defRPr>
            </a:lvl7pPr>
            <a:lvl8pPr algn="ctr">
              <a:defRPr sz="4000">
                <a:latin typeface="Calibri"/>
                <a:ea typeface="Calibri"/>
                <a:cs typeface="Calibri"/>
                <a:sym typeface="Calibri"/>
              </a:defRPr>
            </a:lvl8pPr>
            <a:lvl9pPr algn="ctr">
              <a:defRPr sz="40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de-DE" dirty="0"/>
              <a:t>Einführung in die Programmierung</a:t>
            </a:r>
            <a:br>
              <a:rPr lang="de-DE" dirty="0"/>
            </a:br>
            <a:r>
              <a:rPr lang="de-DE" sz="2800" dirty="0">
                <a:solidFill>
                  <a:schemeClr val="accent1"/>
                </a:solidFill>
              </a:rPr>
              <a:t>Versionskontrolle und IDEs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A4C348A-523B-4504-AA39-166A70F91832}"/>
              </a:ext>
            </a:extLst>
          </p:cNvPr>
          <p:cNvSpPr txBox="1">
            <a:spLocks/>
          </p:cNvSpPr>
          <p:nvPr/>
        </p:nvSpPr>
        <p:spPr>
          <a:xfrm>
            <a:off x="177676" y="5589240"/>
            <a:ext cx="7058620" cy="57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>
            <a:lvl1pPr marL="0" indent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83179" indent="-297179">
              <a:spcBef>
                <a:spcPts val="600"/>
              </a:spcBef>
              <a:buSzPct val="100000"/>
              <a:buFont typeface="Arial"/>
              <a:buChar char="•"/>
              <a:defRPr sz="2600">
                <a:latin typeface="Calibri"/>
                <a:ea typeface="Calibri"/>
                <a:cs typeface="Calibri"/>
                <a:sym typeface="Calibri"/>
              </a:defRPr>
            </a:lvl6pPr>
            <a:lvl7pPr marL="3040379" indent="-297179">
              <a:spcBef>
                <a:spcPts val="600"/>
              </a:spcBef>
              <a:buSzPct val="100000"/>
              <a:buFont typeface="Arial"/>
              <a:buChar char="•"/>
              <a:defRPr sz="2600">
                <a:latin typeface="Calibri"/>
                <a:ea typeface="Calibri"/>
                <a:cs typeface="Calibri"/>
                <a:sym typeface="Calibri"/>
              </a:defRPr>
            </a:lvl7pPr>
            <a:lvl8pPr marL="3497579" indent="-297179">
              <a:spcBef>
                <a:spcPts val="600"/>
              </a:spcBef>
              <a:buSzPct val="100000"/>
              <a:buFont typeface="Arial"/>
              <a:buChar char="•"/>
              <a:defRPr sz="2600">
                <a:latin typeface="Calibri"/>
                <a:ea typeface="Calibri"/>
                <a:cs typeface="Calibri"/>
                <a:sym typeface="Calibri"/>
              </a:defRPr>
            </a:lvl8pPr>
            <a:lvl9pPr marL="3954779" indent="-297179">
              <a:spcBef>
                <a:spcPts val="600"/>
              </a:spcBef>
              <a:buSzPct val="100000"/>
              <a:buFont typeface="Arial"/>
              <a:buChar char="•"/>
              <a:defRPr sz="2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Folienautoren:</a:t>
            </a:r>
          </a:p>
          <a:p>
            <a:pPr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Prof. Dr.-Ing. Norbert Siegmund</a:t>
            </a:r>
          </a:p>
          <a:p>
            <a:pPr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Prof. Christian </a:t>
            </a:r>
            <a:r>
              <a:rPr lang="de-DE" sz="1200" dirty="0" err="1">
                <a:solidFill>
                  <a:srgbClr val="898989"/>
                </a:solidFill>
              </a:rPr>
              <a:t>Lengauer</a:t>
            </a:r>
            <a:endParaRPr lang="de-DE" sz="1200" dirty="0">
              <a:solidFill>
                <a:srgbClr val="898989"/>
              </a:solidFill>
            </a:endParaRPr>
          </a:p>
          <a:p>
            <a:pPr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Dr.-Ing. Janet Siegmund</a:t>
            </a:r>
          </a:p>
          <a:p>
            <a:pPr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Inhalte teilweise dem Skript von PD Dr. Christian Bachmaier entlehnt</a:t>
            </a:r>
          </a:p>
        </p:txBody>
      </p:sp>
      <p:pic>
        <p:nvPicPr>
          <p:cNvPr id="12" name="Picture 2" descr="http://www.uni-weimar.de/medien/webis/events/pan-15/pan15-figures/logo-bauhaus-universitaet-weimar.png">
            <a:extLst>
              <a:ext uri="{FF2B5EF4-FFF2-40B4-BE49-F238E27FC236}">
                <a16:creationId xmlns:a16="http://schemas.microsoft.com/office/drawing/2014/main" id="{6D4E0CDC-6A95-471B-A2EE-C5DA5335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53006"/>
            <a:ext cx="4283968" cy="10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Untertitel 2">
            <a:extLst>
              <a:ext uri="{FF2B5EF4-FFF2-40B4-BE49-F238E27FC236}">
                <a16:creationId xmlns:a16="http://schemas.microsoft.com/office/drawing/2014/main" id="{CF7DEC4B-64EC-424A-8BB6-7E6F1677CB57}"/>
              </a:ext>
            </a:extLst>
          </p:cNvPr>
          <p:cNvSpPr txBox="1">
            <a:spLocks/>
          </p:cNvSpPr>
          <p:nvPr/>
        </p:nvSpPr>
        <p:spPr bwMode="auto">
          <a:xfrm>
            <a:off x="127756" y="4268688"/>
            <a:ext cx="691276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400" dirty="0"/>
          </a:p>
          <a:p>
            <a:pPr algn="l"/>
            <a:endParaRPr lang="de-DE" sz="1400" dirty="0"/>
          </a:p>
          <a:p>
            <a:pPr algn="l"/>
            <a:r>
              <a:rPr lang="de-DE" sz="1400" dirty="0"/>
              <a:t>Prof. Dr.-Ing. Norbert Siegmund</a:t>
            </a:r>
          </a:p>
          <a:p>
            <a:pPr algn="l"/>
            <a:r>
              <a:rPr lang="de-DE" sz="1400" dirty="0"/>
              <a:t>Intelligent Software Systems</a:t>
            </a:r>
          </a:p>
          <a:p>
            <a:pPr algn="l"/>
            <a:endParaRPr lang="de-DE" sz="14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FA3F8D0-EEC8-46D9-B67D-38D8802AF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6" y="2663375"/>
            <a:ext cx="2844824" cy="25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0288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Zentrale Versionsverwaltung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10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129104" y="1625995"/>
            <a:ext cx="8885792" cy="1671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de-DE" sz="2600" b="1" dirty="0"/>
              <a:t>Z</a:t>
            </a:r>
            <a:r>
              <a:rPr sz="2600" b="1" dirty="0" err="1"/>
              <a:t>entrale</a:t>
            </a:r>
            <a:r>
              <a:rPr sz="2600" b="1" dirty="0"/>
              <a:t> </a:t>
            </a:r>
            <a:r>
              <a:rPr sz="2600" b="1" dirty="0" err="1"/>
              <a:t>Versionsverwaltung</a:t>
            </a:r>
            <a:r>
              <a:rPr sz="2600" b="1" dirty="0"/>
              <a:t>: 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Client</a:t>
            </a:r>
            <a:r>
              <a:rPr lang="de-DE" sz="2600" dirty="0"/>
              <a:t>/</a:t>
            </a:r>
            <a:r>
              <a:rPr sz="2600" dirty="0"/>
              <a:t>Server</a:t>
            </a:r>
            <a:r>
              <a:rPr lang="de-DE" sz="2600" dirty="0"/>
              <a:t>-</a:t>
            </a:r>
            <a:r>
              <a:rPr sz="2600" dirty="0" err="1"/>
              <a:t>Architektur</a:t>
            </a:r>
            <a:r>
              <a:rPr sz="2600" dirty="0"/>
              <a:t> </a:t>
            </a:r>
            <a:r>
              <a:rPr sz="2600" dirty="0" err="1"/>
              <a:t>mit</a:t>
            </a:r>
            <a:r>
              <a:rPr sz="2600" dirty="0"/>
              <a:t> </a:t>
            </a:r>
            <a:r>
              <a:rPr sz="2600" b="1" dirty="0" err="1"/>
              <a:t>einem</a:t>
            </a:r>
            <a:r>
              <a:rPr sz="2600" dirty="0"/>
              <a:t> </a:t>
            </a:r>
            <a:r>
              <a:rPr sz="2600" b="1" dirty="0" err="1"/>
              <a:t>zentralen</a:t>
            </a:r>
            <a:r>
              <a:rPr sz="2600" b="1" dirty="0"/>
              <a:t> Repository.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Versionsgeschichte</a:t>
            </a:r>
            <a:r>
              <a:rPr sz="2600" dirty="0"/>
              <a:t> </a:t>
            </a:r>
            <a:r>
              <a:rPr sz="2600" dirty="0" err="1"/>
              <a:t>wird</a:t>
            </a:r>
            <a:r>
              <a:rPr sz="2600" dirty="0"/>
              <a:t> auf </a:t>
            </a:r>
            <a:r>
              <a:rPr sz="2600" dirty="0" err="1"/>
              <a:t>dem</a:t>
            </a:r>
            <a:r>
              <a:rPr sz="2600" dirty="0"/>
              <a:t> Repository </a:t>
            </a:r>
            <a:r>
              <a:rPr sz="2600" dirty="0" err="1"/>
              <a:t>verwaltet</a:t>
            </a:r>
            <a:r>
              <a:rPr sz="2600" dirty="0"/>
              <a:t>.</a:t>
            </a:r>
          </a:p>
        </p:txBody>
      </p:sp>
      <p:pic>
        <p:nvPicPr>
          <p:cNvPr id="112" name="zentra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9120" y="3534041"/>
            <a:ext cx="4293209" cy="2633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Zentrale Versionsverwaltung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11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129104" y="1625995"/>
            <a:ext cx="8885792" cy="1532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Concurrent Versions System (CVS): 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Zentrale</a:t>
            </a:r>
            <a:r>
              <a:rPr sz="2600" dirty="0"/>
              <a:t> </a:t>
            </a:r>
            <a:r>
              <a:rPr sz="2600" dirty="0" err="1"/>
              <a:t>Versionsverwaltung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Wird</a:t>
            </a:r>
            <a:r>
              <a:rPr sz="2600" dirty="0"/>
              <a:t> </a:t>
            </a:r>
            <a:r>
              <a:rPr sz="2600" dirty="0" err="1"/>
              <a:t>nicht</a:t>
            </a:r>
            <a:r>
              <a:rPr sz="2600" dirty="0"/>
              <a:t> </a:t>
            </a:r>
            <a:r>
              <a:rPr sz="2600" dirty="0" err="1"/>
              <a:t>mehr</a:t>
            </a:r>
            <a:r>
              <a:rPr sz="2600" dirty="0"/>
              <a:t> </a:t>
            </a:r>
            <a:r>
              <a:rPr sz="2600" dirty="0" err="1"/>
              <a:t>weiterentwickelt</a:t>
            </a:r>
            <a:r>
              <a:rPr sz="2600" dirty="0"/>
              <a:t> —&gt; Finger </a:t>
            </a:r>
            <a:r>
              <a:rPr sz="2600" dirty="0" err="1"/>
              <a:t>weg</a:t>
            </a:r>
            <a:r>
              <a:rPr sz="2600" dirty="0"/>
              <a:t>!</a:t>
            </a:r>
          </a:p>
        </p:txBody>
      </p:sp>
      <p:sp>
        <p:nvSpPr>
          <p:cNvPr id="119" name="Shape 119"/>
          <p:cNvSpPr/>
          <p:nvPr/>
        </p:nvSpPr>
        <p:spPr>
          <a:xfrm>
            <a:off x="129104" y="3178654"/>
            <a:ext cx="8885792" cy="239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Subversion (SVN): 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Zentrale</a:t>
            </a:r>
            <a:r>
              <a:rPr sz="2600" dirty="0"/>
              <a:t> </a:t>
            </a:r>
            <a:r>
              <a:rPr sz="2600" dirty="0" err="1"/>
              <a:t>Versionsverwaltung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“</a:t>
            </a:r>
            <a:r>
              <a:rPr sz="2600" dirty="0" err="1"/>
              <a:t>Nachfolger</a:t>
            </a:r>
            <a:r>
              <a:rPr sz="2600" dirty="0"/>
              <a:t>” von CVS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Feature “Tagging”: </a:t>
            </a:r>
            <a:r>
              <a:rPr lang="de-DE" sz="2600" dirty="0"/>
              <a:t>Zweige</a:t>
            </a:r>
            <a:r>
              <a:rPr sz="2600" dirty="0"/>
              <a:t> </a:t>
            </a:r>
            <a:r>
              <a:rPr sz="2600" dirty="0" err="1"/>
              <a:t>mit</a:t>
            </a:r>
            <a:r>
              <a:rPr sz="2600" dirty="0"/>
              <a:t> </a:t>
            </a:r>
            <a:r>
              <a:rPr sz="2600" dirty="0" err="1"/>
              <a:t>spezieller</a:t>
            </a:r>
            <a:r>
              <a:rPr sz="2600" dirty="0"/>
              <a:t> </a:t>
            </a:r>
            <a:r>
              <a:rPr sz="2600" dirty="0" err="1"/>
              <a:t>Bezeichnung</a:t>
            </a:r>
            <a:endParaRPr sz="2600" dirty="0"/>
          </a:p>
        </p:txBody>
      </p:sp>
      <p:pic>
        <p:nvPicPr>
          <p:cNvPr id="12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6736" y="3423062"/>
            <a:ext cx="1190713" cy="821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7214" y="1768343"/>
            <a:ext cx="2085572" cy="391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1" animBg="1" advAuto="0"/>
      <p:bldP spid="119" grpId="3" animBg="1" advAuto="0"/>
      <p:bldP spid="120" grpId="4" animBg="1" advAuto="0"/>
      <p:bldP spid="121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Apache Subversion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12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129104" y="1625995"/>
            <a:ext cx="888579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spcBef>
                <a:spcPts val="600"/>
              </a:spcBef>
              <a:buSzPct val="100000"/>
              <a:buFont typeface="Arial"/>
              <a:buChar char="•"/>
              <a:defRPr sz="2600" b="1"/>
            </a:lvl1pPr>
            <a:lvl2pPr marL="800100" indent="-342900">
              <a:spcBef>
                <a:spcPts val="600"/>
              </a:spcBef>
              <a:buSzPct val="100000"/>
              <a:buFont typeface="Arial"/>
              <a:buChar char="•"/>
              <a:defRPr sz="2600"/>
            </a:lvl2pPr>
          </a:lstStyle>
          <a:p>
            <a:pPr lvl="0">
              <a:defRPr sz="1800" b="0"/>
            </a:pPr>
            <a:r>
              <a:rPr sz="2600" b="1"/>
              <a:t>Arbeiten mit SVN (Command Line):</a:t>
            </a:r>
          </a:p>
          <a:p>
            <a:pPr lvl="1">
              <a:defRPr sz="1800"/>
            </a:pPr>
            <a:r>
              <a:rPr sz="2600"/>
              <a:t>Neues Repository anlegen: </a:t>
            </a:r>
          </a:p>
        </p:txBody>
      </p:sp>
      <p:sp>
        <p:nvSpPr>
          <p:cNvPr id="126" name="Shape 126"/>
          <p:cNvSpPr/>
          <p:nvPr/>
        </p:nvSpPr>
        <p:spPr>
          <a:xfrm>
            <a:off x="978145" y="2587388"/>
            <a:ext cx="486447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000" dirty="0"/>
              <a:t>&gt; </a:t>
            </a:r>
            <a:r>
              <a:rPr sz="2000" dirty="0" err="1"/>
              <a:t>svnadmin</a:t>
            </a:r>
            <a:r>
              <a:rPr sz="2000" dirty="0"/>
              <a:t> create /path/to/repository/folder</a:t>
            </a:r>
          </a:p>
        </p:txBody>
      </p:sp>
      <p:sp>
        <p:nvSpPr>
          <p:cNvPr id="127" name="Shape 127"/>
          <p:cNvSpPr/>
          <p:nvPr/>
        </p:nvSpPr>
        <p:spPr>
          <a:xfrm>
            <a:off x="129104" y="3193415"/>
            <a:ext cx="8885792" cy="579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Checkout des Repositorys:</a:t>
            </a:r>
          </a:p>
        </p:txBody>
      </p:sp>
      <p:sp>
        <p:nvSpPr>
          <p:cNvPr id="128" name="Shape 128"/>
          <p:cNvSpPr/>
          <p:nvPr/>
        </p:nvSpPr>
        <p:spPr>
          <a:xfrm>
            <a:off x="978145" y="3658663"/>
            <a:ext cx="722422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dirty="0"/>
              <a:t>&gt; </a:t>
            </a:r>
            <a:r>
              <a:rPr sz="2000" dirty="0" err="1"/>
              <a:t>svn</a:t>
            </a:r>
            <a:r>
              <a:rPr sz="2000" dirty="0"/>
              <a:t> checkout /</a:t>
            </a:r>
            <a:r>
              <a:rPr sz="2000" dirty="0" err="1"/>
              <a:t>url</a:t>
            </a:r>
            <a:r>
              <a:rPr sz="2000" dirty="0"/>
              <a:t>/to/repository /path/to/working/copy</a:t>
            </a:r>
          </a:p>
        </p:txBody>
      </p:sp>
      <p:sp>
        <p:nvSpPr>
          <p:cNvPr id="129" name="Shape 129"/>
          <p:cNvSpPr/>
          <p:nvPr/>
        </p:nvSpPr>
        <p:spPr>
          <a:xfrm>
            <a:off x="147360" y="4297070"/>
            <a:ext cx="8885792" cy="579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Hinzufügen/Löschen einer Datei zur Arbeitskopie: </a:t>
            </a:r>
          </a:p>
        </p:txBody>
      </p:sp>
      <p:sp>
        <p:nvSpPr>
          <p:cNvPr id="130" name="Shape 130"/>
          <p:cNvSpPr/>
          <p:nvPr/>
        </p:nvSpPr>
        <p:spPr>
          <a:xfrm>
            <a:off x="978145" y="4792565"/>
            <a:ext cx="722422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dirty="0"/>
              <a:t>&gt; </a:t>
            </a:r>
            <a:r>
              <a:rPr sz="2000" dirty="0" err="1"/>
              <a:t>svn</a:t>
            </a:r>
            <a:r>
              <a:rPr sz="2000" dirty="0"/>
              <a:t> [</a:t>
            </a:r>
            <a:r>
              <a:rPr sz="2000" dirty="0" err="1"/>
              <a:t>add,delete</a:t>
            </a:r>
            <a:r>
              <a:rPr sz="2000" dirty="0"/>
              <a:t>]  /path/to/working/copy/file</a:t>
            </a:r>
          </a:p>
        </p:txBody>
      </p:sp>
      <p:sp>
        <p:nvSpPr>
          <p:cNvPr id="131" name="Shape 131"/>
          <p:cNvSpPr/>
          <p:nvPr/>
        </p:nvSpPr>
        <p:spPr>
          <a:xfrm>
            <a:off x="147360" y="5400724"/>
            <a:ext cx="8885792" cy="579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Commit der Arbeitskopie zum zentralen Repository: </a:t>
            </a:r>
          </a:p>
        </p:txBody>
      </p:sp>
      <p:sp>
        <p:nvSpPr>
          <p:cNvPr id="132" name="Shape 132"/>
          <p:cNvSpPr/>
          <p:nvPr/>
        </p:nvSpPr>
        <p:spPr>
          <a:xfrm>
            <a:off x="978145" y="5921619"/>
            <a:ext cx="722422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2000" dirty="0"/>
              <a:t>&gt; </a:t>
            </a:r>
            <a:r>
              <a:rPr sz="2000" dirty="0" err="1"/>
              <a:t>svn</a:t>
            </a:r>
            <a:r>
              <a:rPr sz="2000" dirty="0"/>
              <a:t> commit -m “Message” /path/to/working/copy/files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1" animBg="1" advAuto="0"/>
      <p:bldP spid="128" grpId="2" animBg="1" advAuto="0"/>
      <p:bldP spid="129" grpId="3" animBg="1" advAuto="0"/>
      <p:bldP spid="130" grpId="4" animBg="1" advAuto="0"/>
      <p:bldP spid="131" grpId="5" animBg="1" advAuto="0"/>
      <p:bldP spid="132" grpId="6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Apache Subversion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13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29104" y="1625995"/>
            <a:ext cx="4983966" cy="4775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/>
              <a:t>Arbeiten mit SVN (GUI):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Windows: Tortoise SVN 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http://tortoisesvn.net</a:t>
            </a:r>
            <a:endParaRPr sz="260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Mac OSX: svnX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https://code.google.com/p/svnx/</a:t>
            </a:r>
            <a:endParaRPr sz="260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Linux: RapidSVN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http://rapidsvn.org</a:t>
            </a:r>
          </a:p>
        </p:txBody>
      </p:sp>
      <p:pic>
        <p:nvPicPr>
          <p:cNvPr id="139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09174" y="2158277"/>
            <a:ext cx="3862116" cy="3505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SVN Repositories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14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29104" y="1625995"/>
            <a:ext cx="8685608" cy="4643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Cloud-</a:t>
            </a:r>
            <a:r>
              <a:rPr sz="2600" b="1" dirty="0" err="1"/>
              <a:t>Basierte</a:t>
            </a:r>
            <a:r>
              <a:rPr sz="2600" b="1" dirty="0"/>
              <a:t> </a:t>
            </a:r>
            <a:r>
              <a:rPr sz="2600" b="1" dirty="0" err="1"/>
              <a:t>Repositorys</a:t>
            </a:r>
            <a:r>
              <a:rPr sz="2600" b="1" dirty="0"/>
              <a:t> </a:t>
            </a:r>
            <a:r>
              <a:rPr sz="2600" b="1" dirty="0" err="1"/>
              <a:t>für</a:t>
            </a:r>
            <a:r>
              <a:rPr sz="2600" b="1" dirty="0"/>
              <a:t> SVN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Assembla</a:t>
            </a:r>
            <a:r>
              <a:rPr sz="2600" dirty="0"/>
              <a:t>: </a:t>
            </a:r>
            <a:r>
              <a:rPr sz="26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https://www.assembla.com</a:t>
            </a:r>
            <a:endParaRPr sz="2600" dirty="0"/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Free Plan: 1x 1GB SVN Repository 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∞ </a:t>
            </a:r>
            <a:r>
              <a:rPr sz="2600" dirty="0" err="1"/>
              <a:t>Benutzer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RiouxSVN</a:t>
            </a:r>
            <a:r>
              <a:rPr sz="2600" dirty="0"/>
              <a:t>: </a:t>
            </a:r>
            <a:r>
              <a:rPr sz="26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https://riouxsvn.com</a:t>
            </a:r>
            <a:endParaRPr sz="2600" dirty="0"/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de-DE" sz="2600" dirty="0"/>
              <a:t>Vier</a:t>
            </a:r>
            <a:r>
              <a:rPr sz="2600" dirty="0"/>
              <a:t> </a:t>
            </a:r>
            <a:r>
              <a:rPr sz="2600" dirty="0" err="1"/>
              <a:t>kostenlose</a:t>
            </a:r>
            <a:r>
              <a:rPr sz="2600" dirty="0"/>
              <a:t> private </a:t>
            </a:r>
            <a:r>
              <a:rPr sz="2600" dirty="0" err="1"/>
              <a:t>Repositor</a:t>
            </a:r>
            <a:r>
              <a:rPr lang="de-DE" sz="2600" dirty="0" err="1"/>
              <a:t>ie</a:t>
            </a:r>
            <a:r>
              <a:rPr sz="2600" dirty="0"/>
              <a:t>s pro </a:t>
            </a:r>
            <a:r>
              <a:rPr sz="2600" dirty="0" err="1"/>
              <a:t>Benutzer</a:t>
            </a:r>
            <a:endParaRPr sz="2600" dirty="0"/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50MB pro Repository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∞ </a:t>
            </a:r>
            <a:r>
              <a:rPr sz="2600" dirty="0" err="1"/>
              <a:t>Benutzer</a:t>
            </a:r>
            <a:endParaRPr sz="2600" dirty="0"/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Verteilte Versionsverwaltung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15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129104" y="1625995"/>
            <a:ext cx="8885792" cy="301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de-DE" sz="2600" b="1" dirty="0"/>
              <a:t>V</a:t>
            </a:r>
            <a:r>
              <a:rPr sz="2600" b="1" dirty="0" err="1"/>
              <a:t>erteilte</a:t>
            </a:r>
            <a:r>
              <a:rPr sz="2600" b="1" dirty="0"/>
              <a:t> </a:t>
            </a:r>
            <a:r>
              <a:rPr sz="2600" b="1" dirty="0" err="1"/>
              <a:t>Versionsverwaltung</a:t>
            </a:r>
            <a:r>
              <a:rPr sz="2600" b="1" dirty="0"/>
              <a:t> (</a:t>
            </a:r>
            <a:r>
              <a:rPr sz="2600" b="1" dirty="0" err="1"/>
              <a:t>Theorie</a:t>
            </a:r>
            <a:r>
              <a:rPr sz="2600" b="1" dirty="0"/>
              <a:t>): 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de-DE" sz="2600" dirty="0" err="1"/>
              <a:t>V</a:t>
            </a:r>
            <a:r>
              <a:rPr sz="2600" dirty="0" err="1"/>
              <a:t>erteilte</a:t>
            </a:r>
            <a:r>
              <a:rPr sz="2600" dirty="0"/>
              <a:t> </a:t>
            </a:r>
            <a:r>
              <a:rPr sz="2600" dirty="0" err="1"/>
              <a:t>Architektur</a:t>
            </a:r>
            <a:r>
              <a:rPr sz="2600" dirty="0"/>
              <a:t> </a:t>
            </a:r>
            <a:r>
              <a:rPr sz="2600" dirty="0" err="1"/>
              <a:t>mit</a:t>
            </a:r>
            <a:r>
              <a:rPr sz="2600" dirty="0"/>
              <a:t> </a:t>
            </a:r>
            <a:r>
              <a:rPr sz="2600" b="1" dirty="0" err="1"/>
              <a:t>dezentralen</a:t>
            </a:r>
            <a:r>
              <a:rPr sz="2600" b="1" dirty="0"/>
              <a:t> Repositories.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Jeder</a:t>
            </a:r>
            <a:r>
              <a:rPr sz="2600" dirty="0"/>
              <a:t> </a:t>
            </a:r>
            <a:r>
              <a:rPr sz="2600" dirty="0" err="1"/>
              <a:t>Benutzer</a:t>
            </a:r>
            <a:r>
              <a:rPr sz="2600" dirty="0"/>
              <a:t> hat sein </a:t>
            </a:r>
            <a:r>
              <a:rPr sz="2600" dirty="0" err="1"/>
              <a:t>eigenes</a:t>
            </a:r>
            <a:r>
              <a:rPr sz="2600" dirty="0"/>
              <a:t> </a:t>
            </a:r>
            <a:r>
              <a:rPr sz="2600" dirty="0" err="1"/>
              <a:t>lokales</a:t>
            </a:r>
            <a:r>
              <a:rPr sz="2600" dirty="0"/>
              <a:t> Repository.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Push/Pull: </a:t>
            </a:r>
            <a:r>
              <a:rPr sz="2600" dirty="0" err="1"/>
              <a:t>Abgleich</a:t>
            </a:r>
            <a:r>
              <a:rPr sz="2600" dirty="0"/>
              <a:t> </a:t>
            </a:r>
            <a:r>
              <a:rPr sz="2600" dirty="0" err="1"/>
              <a:t>zwischen</a:t>
            </a:r>
            <a:r>
              <a:rPr sz="2600" dirty="0"/>
              <a:t> Repositories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Problem: </a:t>
            </a:r>
            <a:r>
              <a:rPr sz="2600" dirty="0" err="1"/>
              <a:t>lokale</a:t>
            </a:r>
            <a:r>
              <a:rPr sz="2600" dirty="0"/>
              <a:t> Repositories </a:t>
            </a:r>
            <a:r>
              <a:rPr sz="2600" dirty="0" err="1"/>
              <a:t>sind</a:t>
            </a:r>
            <a:r>
              <a:rPr sz="2600" dirty="0"/>
              <a:t> </a:t>
            </a:r>
            <a:r>
              <a:rPr sz="2600" dirty="0" err="1"/>
              <a:t>im</a:t>
            </a:r>
            <a:r>
              <a:rPr sz="2600" dirty="0"/>
              <a:t> </a:t>
            </a:r>
            <a:r>
              <a:rPr sz="2600" dirty="0" err="1"/>
              <a:t>Netz</a:t>
            </a:r>
            <a:r>
              <a:rPr sz="2600" dirty="0"/>
              <a:t> </a:t>
            </a:r>
            <a:r>
              <a:rPr sz="2600" dirty="0" err="1"/>
              <a:t>schwer</a:t>
            </a:r>
            <a:r>
              <a:rPr sz="2600" dirty="0"/>
              <a:t> </a:t>
            </a:r>
            <a:r>
              <a:rPr sz="2600" dirty="0" err="1"/>
              <a:t>auffindbar</a:t>
            </a:r>
            <a:endParaRPr sz="2600" dirty="0"/>
          </a:p>
        </p:txBody>
      </p:sp>
      <p:pic>
        <p:nvPicPr>
          <p:cNvPr id="150" name="verteilt_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0878" y="4386749"/>
            <a:ext cx="3298756" cy="2133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Verteilte Versionsverwaltung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16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129104" y="1625995"/>
            <a:ext cx="8885792" cy="1541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de-DE" sz="2600" b="1" dirty="0"/>
              <a:t>V</a:t>
            </a:r>
            <a:r>
              <a:rPr sz="2600" b="1" dirty="0" err="1"/>
              <a:t>erteilte</a:t>
            </a:r>
            <a:r>
              <a:rPr sz="2600" b="1" dirty="0"/>
              <a:t> </a:t>
            </a:r>
            <a:r>
              <a:rPr sz="2600" b="1" dirty="0" err="1"/>
              <a:t>Versionsverwaltung</a:t>
            </a:r>
            <a:r>
              <a:rPr sz="2600" b="1" dirty="0"/>
              <a:t> (Praxis): 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Hinzunahme</a:t>
            </a:r>
            <a:r>
              <a:rPr sz="2600" dirty="0"/>
              <a:t> </a:t>
            </a:r>
            <a:r>
              <a:rPr sz="2600" dirty="0" err="1"/>
              <a:t>eines</a:t>
            </a:r>
            <a:r>
              <a:rPr sz="2600" dirty="0"/>
              <a:t> </a:t>
            </a:r>
            <a:r>
              <a:rPr lang="de-DE" sz="2600" dirty="0"/>
              <a:t>r</a:t>
            </a:r>
            <a:r>
              <a:rPr sz="2600" dirty="0"/>
              <a:t>emote Repositories </a:t>
            </a:r>
            <a:r>
              <a:rPr sz="2600" dirty="0" err="1"/>
              <a:t>als</a:t>
            </a:r>
            <a:r>
              <a:rPr sz="2600" dirty="0"/>
              <a:t> </a:t>
            </a:r>
            <a:r>
              <a:rPr sz="2600" dirty="0" err="1"/>
              <a:t>zentralen</a:t>
            </a:r>
            <a:r>
              <a:rPr sz="2600" b="1" dirty="0"/>
              <a:t> </a:t>
            </a:r>
            <a:r>
              <a:rPr sz="2600" dirty="0" err="1"/>
              <a:t>Kommunikationspunkt</a:t>
            </a:r>
            <a:r>
              <a:rPr sz="2600" dirty="0"/>
              <a:t>.</a:t>
            </a:r>
          </a:p>
        </p:txBody>
      </p:sp>
      <p:pic>
        <p:nvPicPr>
          <p:cNvPr id="157" name="verteilt_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6096" y="3204589"/>
            <a:ext cx="3128320" cy="3224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Verteilte Version Control Systems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17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129104" y="1625995"/>
            <a:ext cx="8885792" cy="442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 err="1"/>
              <a:t>Git</a:t>
            </a:r>
            <a:r>
              <a:rPr sz="2600" b="1" dirty="0"/>
              <a:t>: 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Verteilte</a:t>
            </a:r>
            <a:r>
              <a:rPr sz="2600" dirty="0"/>
              <a:t> </a:t>
            </a:r>
            <a:r>
              <a:rPr sz="2600" dirty="0" err="1"/>
              <a:t>Versionsverwaltung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Braucht</a:t>
            </a:r>
            <a:r>
              <a:rPr sz="2600" dirty="0"/>
              <a:t> </a:t>
            </a:r>
            <a:r>
              <a:rPr sz="2600" dirty="0" err="1"/>
              <a:t>nicht</a:t>
            </a:r>
            <a:r>
              <a:rPr sz="2600" dirty="0"/>
              <a:t> </a:t>
            </a:r>
            <a:r>
              <a:rPr sz="2600" dirty="0" err="1"/>
              <a:t>zwingend</a:t>
            </a:r>
            <a:r>
              <a:rPr sz="2600" dirty="0"/>
              <a:t> </a:t>
            </a:r>
            <a:r>
              <a:rPr sz="2600" dirty="0" err="1"/>
              <a:t>eine</a:t>
            </a:r>
            <a:r>
              <a:rPr sz="2600" dirty="0"/>
              <a:t> </a:t>
            </a:r>
            <a:r>
              <a:rPr sz="2600" dirty="0" err="1"/>
              <a:t>Netzwerkanbindung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Jedes</a:t>
            </a:r>
            <a:r>
              <a:rPr sz="2600" dirty="0"/>
              <a:t> Repository </a:t>
            </a:r>
            <a:r>
              <a:rPr sz="2600" dirty="0" err="1"/>
              <a:t>hält</a:t>
            </a:r>
            <a:r>
              <a:rPr sz="2600" dirty="0"/>
              <a:t> </a:t>
            </a:r>
            <a:r>
              <a:rPr sz="2600" dirty="0" err="1"/>
              <a:t>eine</a:t>
            </a:r>
            <a:r>
              <a:rPr sz="2600" dirty="0"/>
              <a:t> </a:t>
            </a:r>
            <a:r>
              <a:rPr sz="2600" dirty="0" err="1"/>
              <a:t>Kopie</a:t>
            </a:r>
            <a:r>
              <a:rPr sz="2600" dirty="0"/>
              <a:t> der </a:t>
            </a:r>
            <a:r>
              <a:rPr sz="2600" dirty="0" err="1"/>
              <a:t>gesamten</a:t>
            </a:r>
            <a:r>
              <a:rPr sz="2600" dirty="0"/>
              <a:t> </a:t>
            </a:r>
            <a:r>
              <a:rPr sz="2600" dirty="0" err="1"/>
              <a:t>Historie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Open Source + </a:t>
            </a:r>
            <a:r>
              <a:rPr lang="de-DE" sz="2600" dirty="0"/>
              <a:t>g</a:t>
            </a:r>
            <a:r>
              <a:rPr sz="2600" dirty="0" err="1"/>
              <a:t>roße</a:t>
            </a:r>
            <a:r>
              <a:rPr sz="2600" dirty="0"/>
              <a:t> Community</a:t>
            </a:r>
          </a:p>
        </p:txBody>
      </p:sp>
      <p:pic>
        <p:nvPicPr>
          <p:cNvPr id="16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5234" y="1793715"/>
            <a:ext cx="1253551" cy="523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Git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18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129104" y="1625995"/>
            <a:ext cx="888579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342900">
              <a:spcBef>
                <a:spcPts val="600"/>
              </a:spcBef>
              <a:buSzPct val="100000"/>
              <a:buFont typeface="Arial"/>
              <a:buChar char="•"/>
              <a:defRPr sz="2600" b="1"/>
            </a:lvl1pPr>
            <a:lvl2pPr marL="800100" indent="-342900">
              <a:spcBef>
                <a:spcPts val="600"/>
              </a:spcBef>
              <a:buSzPct val="100000"/>
              <a:buFont typeface="Arial"/>
              <a:buChar char="•"/>
              <a:defRPr sz="2600"/>
            </a:lvl2pPr>
          </a:lstStyle>
          <a:p>
            <a:pPr lvl="0">
              <a:defRPr sz="1800" b="0"/>
            </a:pPr>
            <a:r>
              <a:rPr sz="2600" b="1" dirty="0" err="1"/>
              <a:t>Arbeiten</a:t>
            </a:r>
            <a:r>
              <a:rPr sz="2600" b="1" dirty="0"/>
              <a:t> </a:t>
            </a:r>
            <a:r>
              <a:rPr sz="2600" b="1" dirty="0" err="1"/>
              <a:t>mit</a:t>
            </a:r>
            <a:r>
              <a:rPr sz="2600" b="1" dirty="0"/>
              <a:t> </a:t>
            </a:r>
            <a:r>
              <a:rPr sz="2600" b="1" dirty="0" err="1"/>
              <a:t>Git</a:t>
            </a:r>
            <a:r>
              <a:rPr sz="2600" b="1" dirty="0"/>
              <a:t> (Command Line):</a:t>
            </a:r>
          </a:p>
          <a:p>
            <a:pPr lvl="1">
              <a:defRPr sz="1800"/>
            </a:pPr>
            <a:r>
              <a:rPr sz="2600" dirty="0" err="1"/>
              <a:t>Neues</a:t>
            </a:r>
            <a:r>
              <a:rPr sz="2600" dirty="0"/>
              <a:t> </a:t>
            </a:r>
            <a:r>
              <a:rPr sz="2600" dirty="0" err="1"/>
              <a:t>lokales</a:t>
            </a:r>
            <a:r>
              <a:rPr sz="2600" dirty="0"/>
              <a:t> Repository </a:t>
            </a:r>
            <a:r>
              <a:rPr sz="2600" dirty="0" err="1"/>
              <a:t>anlegen</a:t>
            </a:r>
            <a:r>
              <a:rPr sz="2600" dirty="0"/>
              <a:t>: </a:t>
            </a:r>
          </a:p>
        </p:txBody>
      </p:sp>
      <p:sp>
        <p:nvSpPr>
          <p:cNvPr id="169" name="Shape 169"/>
          <p:cNvSpPr/>
          <p:nvPr/>
        </p:nvSpPr>
        <p:spPr>
          <a:xfrm>
            <a:off x="946135" y="2523262"/>
            <a:ext cx="33871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&gt; git init /path/to/repository/folder</a:t>
            </a:r>
          </a:p>
        </p:txBody>
      </p:sp>
      <p:sp>
        <p:nvSpPr>
          <p:cNvPr id="170" name="Shape 170"/>
          <p:cNvSpPr/>
          <p:nvPr/>
        </p:nvSpPr>
        <p:spPr>
          <a:xfrm>
            <a:off x="129104" y="2903857"/>
            <a:ext cx="10542038" cy="579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 marL="736092" lvl="1" indent="-315468" defTabSz="841247">
              <a:spcBef>
                <a:spcPts val="500"/>
              </a:spcBef>
              <a:buSzPct val="100000"/>
              <a:buFont typeface="Arial"/>
              <a:buChar char="•"/>
            </a:pPr>
            <a:r>
              <a:rPr sz="2600" dirty="0" err="1"/>
              <a:t>Neues</a:t>
            </a:r>
            <a:r>
              <a:rPr sz="2600" dirty="0"/>
              <a:t> </a:t>
            </a:r>
            <a:r>
              <a:rPr sz="2600" dirty="0" err="1"/>
              <a:t>lokales</a:t>
            </a:r>
            <a:r>
              <a:rPr sz="2600" dirty="0"/>
              <a:t> </a:t>
            </a:r>
            <a:r>
              <a:rPr sz="2600" dirty="0" err="1"/>
              <a:t>aus</a:t>
            </a:r>
            <a:r>
              <a:rPr sz="2600" dirty="0"/>
              <a:t> </a:t>
            </a:r>
            <a:r>
              <a:rPr sz="2600" dirty="0" err="1"/>
              <a:t>einem</a:t>
            </a:r>
            <a:r>
              <a:rPr sz="2600" dirty="0"/>
              <a:t> remote Repository </a:t>
            </a:r>
            <a:r>
              <a:rPr sz="2600" dirty="0" err="1"/>
              <a:t>ableiten</a:t>
            </a:r>
            <a:r>
              <a:rPr sz="2600" dirty="0"/>
              <a:t>:</a:t>
            </a:r>
          </a:p>
        </p:txBody>
      </p:sp>
      <p:sp>
        <p:nvSpPr>
          <p:cNvPr id="171" name="Shape 171"/>
          <p:cNvSpPr/>
          <p:nvPr/>
        </p:nvSpPr>
        <p:spPr>
          <a:xfrm>
            <a:off x="959889" y="3347613"/>
            <a:ext cx="72242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dirty="0"/>
              <a:t>&gt; </a:t>
            </a:r>
            <a:r>
              <a:rPr dirty="0" err="1"/>
              <a:t>git</a:t>
            </a:r>
            <a:r>
              <a:rPr dirty="0"/>
              <a:t> clone /</a:t>
            </a:r>
            <a:r>
              <a:rPr dirty="0" err="1"/>
              <a:t>url</a:t>
            </a:r>
            <a:r>
              <a:rPr dirty="0"/>
              <a:t>/to/repository</a:t>
            </a:r>
          </a:p>
        </p:txBody>
      </p:sp>
      <p:sp>
        <p:nvSpPr>
          <p:cNvPr id="172" name="Shape 172"/>
          <p:cNvSpPr/>
          <p:nvPr/>
        </p:nvSpPr>
        <p:spPr>
          <a:xfrm>
            <a:off x="129104" y="3778966"/>
            <a:ext cx="8885792" cy="579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Hinzufügen</a:t>
            </a:r>
            <a:r>
              <a:rPr sz="2600" dirty="0"/>
              <a:t>/</a:t>
            </a:r>
            <a:r>
              <a:rPr sz="2600" dirty="0" err="1"/>
              <a:t>Löschen</a:t>
            </a:r>
            <a:r>
              <a:rPr sz="2600" dirty="0"/>
              <a:t> </a:t>
            </a:r>
            <a:r>
              <a:rPr sz="2600" dirty="0" err="1"/>
              <a:t>einer</a:t>
            </a:r>
            <a:r>
              <a:rPr sz="2600" dirty="0"/>
              <a:t> </a:t>
            </a:r>
            <a:r>
              <a:rPr sz="2600" dirty="0" err="1"/>
              <a:t>Datei</a:t>
            </a:r>
            <a:r>
              <a:rPr sz="2600" dirty="0"/>
              <a:t> </a:t>
            </a:r>
            <a:r>
              <a:rPr sz="2600" dirty="0" err="1"/>
              <a:t>zur</a:t>
            </a:r>
            <a:r>
              <a:rPr sz="2600" dirty="0"/>
              <a:t> </a:t>
            </a:r>
            <a:r>
              <a:rPr sz="2600" dirty="0" err="1"/>
              <a:t>Arbeitskopie</a:t>
            </a:r>
            <a:r>
              <a:rPr sz="2600" dirty="0"/>
              <a:t>: </a:t>
            </a:r>
          </a:p>
        </p:txBody>
      </p:sp>
      <p:sp>
        <p:nvSpPr>
          <p:cNvPr id="173" name="Shape 173"/>
          <p:cNvSpPr/>
          <p:nvPr/>
        </p:nvSpPr>
        <p:spPr>
          <a:xfrm>
            <a:off x="959889" y="4192628"/>
            <a:ext cx="72242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&gt; git [add,rm]  /path/to/file</a:t>
            </a:r>
          </a:p>
        </p:txBody>
      </p:sp>
      <p:sp>
        <p:nvSpPr>
          <p:cNvPr id="174" name="Shape 174"/>
          <p:cNvSpPr/>
          <p:nvPr/>
        </p:nvSpPr>
        <p:spPr>
          <a:xfrm>
            <a:off x="129104" y="4654074"/>
            <a:ext cx="8885792" cy="579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Commit der Arbeitskopie zum lokalen Repository: </a:t>
            </a:r>
          </a:p>
        </p:txBody>
      </p:sp>
      <p:sp>
        <p:nvSpPr>
          <p:cNvPr id="175" name="Shape 175"/>
          <p:cNvSpPr/>
          <p:nvPr/>
        </p:nvSpPr>
        <p:spPr>
          <a:xfrm>
            <a:off x="959889" y="5037644"/>
            <a:ext cx="72242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&gt; git commit -m “Message”</a:t>
            </a:r>
          </a:p>
        </p:txBody>
      </p:sp>
      <p:sp>
        <p:nvSpPr>
          <p:cNvPr id="176" name="Shape 176"/>
          <p:cNvSpPr/>
          <p:nvPr/>
        </p:nvSpPr>
        <p:spPr>
          <a:xfrm>
            <a:off x="147360" y="5432103"/>
            <a:ext cx="8885792" cy="579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Push/Pull des lokalen Repositorys zum remote Repository: </a:t>
            </a:r>
          </a:p>
        </p:txBody>
      </p:sp>
      <p:sp>
        <p:nvSpPr>
          <p:cNvPr id="177" name="Shape 177"/>
          <p:cNvSpPr/>
          <p:nvPr/>
        </p:nvSpPr>
        <p:spPr>
          <a:xfrm>
            <a:off x="959889" y="5882660"/>
            <a:ext cx="72242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&gt; git [push,pull]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  <p:bldP spid="171" grpId="2" animBg="1" advAuto="0"/>
      <p:bldP spid="172" grpId="3" animBg="1" advAuto="0"/>
      <p:bldP spid="173" grpId="4" animBg="1" advAuto="0"/>
      <p:bldP spid="174" grpId="5" animBg="1" advAuto="0"/>
      <p:bldP spid="175" grpId="6" animBg="1" advAuto="0"/>
      <p:bldP spid="176" grpId="7" animBg="1" advAuto="0"/>
      <p:bldP spid="177" grpId="8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Git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2" name="Shape 18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19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129104" y="1625995"/>
            <a:ext cx="4983966" cy="4775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/>
              <a:t>Arbeiten mit Git (GUI):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Windows: SourceTree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http://sourcetreeapp.com</a:t>
            </a:r>
            <a:endParaRPr sz="260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Mac OSX: SourceTree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http://sourcetreeapp.com</a:t>
            </a:r>
            <a:endParaRPr sz="260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Linux: SmartGitHg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http://syntevo.com</a:t>
            </a:r>
            <a:endParaRPr sz="2600"/>
          </a:p>
        </p:txBody>
      </p:sp>
      <p:pic>
        <p:nvPicPr>
          <p:cNvPr id="184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7124" y="1909785"/>
            <a:ext cx="6524071" cy="3633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Übersicht Themenkomplex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Shape 6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64" name="Shape 64"/>
          <p:cNvSpPr/>
          <p:nvPr/>
        </p:nvSpPr>
        <p:spPr>
          <a:xfrm>
            <a:off x="475455" y="5828771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>
              <a:defRPr sz="4000"/>
            </a:lvl1pPr>
          </a:lstStyle>
          <a:p>
            <a:pPr lvl="0">
              <a:defRPr sz="1800"/>
            </a:pPr>
            <a:r>
              <a:rPr sz="4000"/>
              <a:t>nützliche Werkzeuge für die Praxis</a:t>
            </a:r>
          </a:p>
        </p:txBody>
      </p:sp>
      <p:pic>
        <p:nvPicPr>
          <p:cNvPr id="65" name="Screen Shot 2015-01-22 at 1.38.42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9463" y="1551929"/>
            <a:ext cx="6381586" cy="45194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Git Repositories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20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129104" y="1625995"/>
            <a:ext cx="8685608" cy="4643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lnSpcReduction="10000"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Cloud-</a:t>
            </a:r>
            <a:r>
              <a:rPr sz="2600" b="1" dirty="0" err="1"/>
              <a:t>Basierte</a:t>
            </a:r>
            <a:r>
              <a:rPr sz="2600" b="1" dirty="0"/>
              <a:t> </a:t>
            </a:r>
            <a:r>
              <a:rPr sz="2600" b="1" dirty="0" err="1"/>
              <a:t>Repositorys</a:t>
            </a:r>
            <a:r>
              <a:rPr sz="2600" b="1" dirty="0"/>
              <a:t> </a:t>
            </a:r>
            <a:r>
              <a:rPr sz="2600" b="1" dirty="0" err="1"/>
              <a:t>für</a:t>
            </a:r>
            <a:r>
              <a:rPr sz="2600" b="1" dirty="0"/>
              <a:t> </a:t>
            </a:r>
            <a:r>
              <a:rPr sz="2600" b="1" dirty="0" err="1"/>
              <a:t>Git</a:t>
            </a:r>
            <a:endParaRPr sz="2600" b="1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Bitbucket</a:t>
            </a:r>
            <a:r>
              <a:rPr sz="2600" dirty="0"/>
              <a:t>: </a:t>
            </a:r>
            <a:r>
              <a:rPr sz="26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https://www.bitbucket.org</a:t>
            </a:r>
            <a:endParaRPr sz="2600" dirty="0"/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Unlimitierte</a:t>
            </a:r>
            <a:r>
              <a:rPr sz="2600" dirty="0"/>
              <a:t>, </a:t>
            </a:r>
            <a:r>
              <a:rPr sz="2600" dirty="0" err="1"/>
              <a:t>kostenlose</a:t>
            </a:r>
            <a:r>
              <a:rPr sz="2600" dirty="0"/>
              <a:t> Repositories </a:t>
            </a:r>
            <a:r>
              <a:rPr sz="2600" dirty="0" err="1"/>
              <a:t>für</a:t>
            </a:r>
            <a:r>
              <a:rPr sz="2600" dirty="0"/>
              <a:t> EDU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Integrierte</a:t>
            </a:r>
            <a:r>
              <a:rPr sz="2600" dirty="0"/>
              <a:t> Tools, </a:t>
            </a:r>
            <a:r>
              <a:rPr sz="2600" dirty="0" err="1"/>
              <a:t>z.B</a:t>
            </a:r>
            <a:r>
              <a:rPr sz="2600" dirty="0"/>
              <a:t> Code Reviews, Issue-Tracker, </a:t>
            </a:r>
            <a:r>
              <a:rPr sz="2600" dirty="0" err="1"/>
              <a:t>usw</a:t>
            </a:r>
            <a:r>
              <a:rPr sz="2600" dirty="0"/>
              <a:t>.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Mit</a:t>
            </a:r>
            <a:r>
              <a:rPr sz="2600" dirty="0"/>
              <a:t> </a:t>
            </a:r>
            <a:r>
              <a:rPr sz="2600" dirty="0" err="1"/>
              <a:t>SourceTree</a:t>
            </a:r>
            <a:r>
              <a:rPr sz="2600" dirty="0"/>
              <a:t>: </a:t>
            </a:r>
            <a:r>
              <a:rPr sz="2600" dirty="0" err="1"/>
              <a:t>Perfekter</a:t>
            </a:r>
            <a:r>
              <a:rPr sz="2600" dirty="0"/>
              <a:t> Client </a:t>
            </a:r>
            <a:r>
              <a:rPr sz="2600" dirty="0" err="1"/>
              <a:t>für</a:t>
            </a:r>
            <a:r>
              <a:rPr sz="2600" dirty="0"/>
              <a:t> Windows/Mac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Github</a:t>
            </a:r>
            <a:r>
              <a:rPr sz="2600" dirty="0"/>
              <a:t>: </a:t>
            </a:r>
            <a:r>
              <a:rPr sz="26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https://www.github.org</a:t>
            </a:r>
            <a:endParaRPr sz="2600" dirty="0"/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Weltweit</a:t>
            </a:r>
            <a:r>
              <a:rPr sz="2600" dirty="0"/>
              <a:t> </a:t>
            </a:r>
            <a:r>
              <a:rPr sz="2600" dirty="0" err="1"/>
              <a:t>größte</a:t>
            </a:r>
            <a:r>
              <a:rPr sz="2600" dirty="0"/>
              <a:t> Open</a:t>
            </a:r>
            <a:r>
              <a:rPr lang="de-DE" sz="2600" dirty="0"/>
              <a:t>-</a:t>
            </a:r>
            <a:r>
              <a:rPr sz="2600" dirty="0"/>
              <a:t>Source Community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Kostenlose</a:t>
            </a:r>
            <a:r>
              <a:rPr sz="2600" dirty="0"/>
              <a:t> Repositories </a:t>
            </a:r>
            <a:r>
              <a:rPr sz="2600" dirty="0" err="1"/>
              <a:t>für</a:t>
            </a:r>
            <a:r>
              <a:rPr sz="2600" dirty="0"/>
              <a:t> Open</a:t>
            </a:r>
            <a:r>
              <a:rPr lang="de-DE" sz="2600" dirty="0"/>
              <a:t>-</a:t>
            </a:r>
            <a:r>
              <a:rPr sz="2600" dirty="0"/>
              <a:t>Source </a:t>
            </a:r>
            <a:r>
              <a:rPr sz="2600" dirty="0" err="1"/>
              <a:t>Projekte</a:t>
            </a:r>
            <a:endParaRPr sz="2600" dirty="0"/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Kostenpflichtig</a:t>
            </a:r>
            <a:r>
              <a:rPr sz="2600" dirty="0"/>
              <a:t> </a:t>
            </a:r>
            <a:r>
              <a:rPr sz="2600" dirty="0" err="1"/>
              <a:t>für</a:t>
            </a:r>
            <a:r>
              <a:rPr sz="2600" dirty="0"/>
              <a:t> private Repositories</a:t>
            </a: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Konfliktbehandlung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21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129104" y="1625995"/>
            <a:ext cx="8885792" cy="4724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Problem: </a:t>
            </a:r>
            <a:r>
              <a:rPr sz="2600" dirty="0"/>
              <a:t>Was </a:t>
            </a:r>
            <a:r>
              <a:rPr sz="2600" dirty="0" err="1"/>
              <a:t>ist</a:t>
            </a:r>
            <a:r>
              <a:rPr lang="de-DE" sz="2600" dirty="0"/>
              <a:t>,</a:t>
            </a:r>
            <a:r>
              <a:rPr sz="2600" dirty="0"/>
              <a:t> </a:t>
            </a:r>
            <a:r>
              <a:rPr sz="2600" dirty="0" err="1"/>
              <a:t>wenn</a:t>
            </a:r>
            <a:r>
              <a:rPr sz="2600" dirty="0"/>
              <a:t> </a:t>
            </a:r>
            <a:r>
              <a:rPr sz="2600" dirty="0" err="1"/>
              <a:t>zwei</a:t>
            </a:r>
            <a:r>
              <a:rPr sz="2600" dirty="0"/>
              <a:t> </a:t>
            </a:r>
            <a:r>
              <a:rPr sz="2600" dirty="0" err="1"/>
              <a:t>Benutzer</a:t>
            </a:r>
            <a:r>
              <a:rPr sz="2600" dirty="0"/>
              <a:t> </a:t>
            </a:r>
            <a:r>
              <a:rPr sz="2600" dirty="0" err="1"/>
              <a:t>Änderungen</a:t>
            </a:r>
            <a:r>
              <a:rPr sz="2600" dirty="0"/>
              <a:t> an der</a:t>
            </a:r>
            <a:r>
              <a:rPr lang="de-DE" sz="2600" dirty="0"/>
              <a:t>selbe</a:t>
            </a:r>
            <a:r>
              <a:rPr sz="2600" dirty="0"/>
              <a:t>n </a:t>
            </a:r>
            <a:r>
              <a:rPr sz="2600" dirty="0" err="1"/>
              <a:t>Datei</a:t>
            </a:r>
            <a:r>
              <a:rPr sz="2600" dirty="0"/>
              <a:t> </a:t>
            </a:r>
            <a:r>
              <a:rPr sz="2600" dirty="0" err="1"/>
              <a:t>vornehmen</a:t>
            </a:r>
            <a:r>
              <a:rPr sz="2600" dirty="0"/>
              <a:t> </a:t>
            </a:r>
            <a:r>
              <a:rPr sz="2600" dirty="0" err="1"/>
              <a:t>möchten</a:t>
            </a:r>
            <a:r>
              <a:rPr sz="2600" dirty="0"/>
              <a:t> ?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Lock Modify Write: </a:t>
            </a:r>
            <a:r>
              <a:rPr sz="2600" dirty="0" err="1"/>
              <a:t>Dateien</a:t>
            </a:r>
            <a:r>
              <a:rPr sz="2600" dirty="0"/>
              <a:t> </a:t>
            </a:r>
            <a:r>
              <a:rPr sz="2600" dirty="0" err="1"/>
              <a:t>müssen</a:t>
            </a:r>
            <a:r>
              <a:rPr sz="2600" dirty="0"/>
              <a:t> </a:t>
            </a:r>
            <a:r>
              <a:rPr sz="2600" dirty="0" err="1"/>
              <a:t>vor</a:t>
            </a:r>
            <a:r>
              <a:rPr sz="2600" dirty="0"/>
              <a:t> </a:t>
            </a:r>
            <a:r>
              <a:rPr sz="2600" dirty="0" err="1"/>
              <a:t>einer</a:t>
            </a:r>
            <a:r>
              <a:rPr sz="2600" dirty="0"/>
              <a:t> </a:t>
            </a:r>
            <a:r>
              <a:rPr sz="2600" dirty="0" err="1"/>
              <a:t>Änderung</a:t>
            </a:r>
            <a:r>
              <a:rPr sz="2600" dirty="0"/>
              <a:t> </a:t>
            </a:r>
            <a:r>
              <a:rPr sz="2600" dirty="0" err="1"/>
              <a:t>gesperrt</a:t>
            </a:r>
            <a:r>
              <a:rPr sz="2600" dirty="0"/>
              <a:t> und </a:t>
            </a:r>
            <a:r>
              <a:rPr sz="2600" dirty="0" err="1"/>
              <a:t>nach</a:t>
            </a:r>
            <a:r>
              <a:rPr sz="2600" dirty="0"/>
              <a:t> </a:t>
            </a:r>
            <a:r>
              <a:rPr sz="2600" dirty="0" err="1"/>
              <a:t>einer</a:t>
            </a:r>
            <a:r>
              <a:rPr sz="2600" dirty="0"/>
              <a:t> </a:t>
            </a:r>
            <a:r>
              <a:rPr sz="2600" dirty="0" err="1"/>
              <a:t>Änderung</a:t>
            </a:r>
            <a:r>
              <a:rPr sz="2600" dirty="0"/>
              <a:t> </a:t>
            </a:r>
            <a:r>
              <a:rPr sz="2600" dirty="0" err="1"/>
              <a:t>entsperrt</a:t>
            </a:r>
            <a:r>
              <a:rPr sz="2600" dirty="0"/>
              <a:t> </a:t>
            </a:r>
            <a:r>
              <a:rPr sz="2600" dirty="0" err="1"/>
              <a:t>werden</a:t>
            </a:r>
            <a:r>
              <a:rPr sz="2600" dirty="0"/>
              <a:t>.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Copy Modify Write:</a:t>
            </a:r>
            <a:r>
              <a:rPr sz="2600" dirty="0"/>
              <a:t> </a:t>
            </a:r>
            <a:r>
              <a:rPr sz="2600" dirty="0" err="1"/>
              <a:t>Änderungen</a:t>
            </a:r>
            <a:r>
              <a:rPr sz="2600" dirty="0"/>
              <a:t> </a:t>
            </a:r>
            <a:r>
              <a:rPr sz="2600" dirty="0" err="1"/>
              <a:t>werden</a:t>
            </a:r>
            <a:r>
              <a:rPr sz="2600" dirty="0"/>
              <a:t> auf </a:t>
            </a:r>
            <a:r>
              <a:rPr sz="2600" dirty="0" err="1"/>
              <a:t>einer</a:t>
            </a:r>
            <a:r>
              <a:rPr sz="2600" dirty="0"/>
              <a:t> </a:t>
            </a:r>
            <a:r>
              <a:rPr sz="2600" dirty="0" err="1"/>
              <a:t>Arbeitskopie</a:t>
            </a:r>
            <a:r>
              <a:rPr sz="2600" dirty="0"/>
              <a:t> </a:t>
            </a:r>
            <a:r>
              <a:rPr sz="2600" dirty="0" err="1"/>
              <a:t>durchgeführt</a:t>
            </a:r>
            <a:r>
              <a:rPr sz="2600" dirty="0"/>
              <a:t> und </a:t>
            </a:r>
            <a:r>
              <a:rPr sz="2600" dirty="0" err="1"/>
              <a:t>anschließend</a:t>
            </a:r>
            <a:r>
              <a:rPr sz="2600" dirty="0"/>
              <a:t> </a:t>
            </a:r>
            <a:r>
              <a:rPr sz="2600" dirty="0" err="1"/>
              <a:t>übertragen</a:t>
            </a:r>
            <a:r>
              <a:rPr sz="2600" dirty="0"/>
              <a:t>. </a:t>
            </a:r>
            <a:r>
              <a:rPr sz="2600" dirty="0" err="1"/>
              <a:t>Gibt</a:t>
            </a:r>
            <a:r>
              <a:rPr sz="2600" dirty="0"/>
              <a:t> </a:t>
            </a:r>
            <a:r>
              <a:rPr sz="2600" dirty="0" err="1"/>
              <a:t>es</a:t>
            </a:r>
            <a:r>
              <a:rPr sz="2600" dirty="0"/>
              <a:t> </a:t>
            </a:r>
            <a:r>
              <a:rPr sz="2600" dirty="0" err="1"/>
              <a:t>einen</a:t>
            </a:r>
            <a:r>
              <a:rPr sz="2600" dirty="0"/>
              <a:t> </a:t>
            </a:r>
            <a:r>
              <a:rPr sz="2600" dirty="0" err="1"/>
              <a:t>Konflikt</a:t>
            </a:r>
            <a:r>
              <a:rPr sz="2600" dirty="0"/>
              <a:t> (</a:t>
            </a:r>
            <a:r>
              <a:rPr sz="2600" dirty="0" err="1"/>
              <a:t>zwei</a:t>
            </a:r>
            <a:r>
              <a:rPr sz="2600" dirty="0"/>
              <a:t> </a:t>
            </a:r>
            <a:r>
              <a:rPr sz="2600" dirty="0" err="1"/>
              <a:t>Benutzer</a:t>
            </a:r>
            <a:r>
              <a:rPr sz="2600" dirty="0"/>
              <a:t> </a:t>
            </a:r>
            <a:r>
              <a:rPr sz="2600" dirty="0" err="1"/>
              <a:t>haben</a:t>
            </a:r>
            <a:r>
              <a:rPr sz="2600" dirty="0"/>
              <a:t> die</a:t>
            </a:r>
            <a:r>
              <a:rPr lang="de-DE" sz="2600" dirty="0" err="1"/>
              <a:t>selb</a:t>
            </a:r>
            <a:r>
              <a:rPr sz="2600" dirty="0"/>
              <a:t>e </a:t>
            </a:r>
            <a:r>
              <a:rPr sz="2600" dirty="0" err="1"/>
              <a:t>Datei</a:t>
            </a:r>
            <a:r>
              <a:rPr sz="2600" dirty="0"/>
              <a:t> </a:t>
            </a:r>
            <a:r>
              <a:rPr sz="2600" dirty="0" err="1"/>
              <a:t>geändert</a:t>
            </a:r>
            <a:r>
              <a:rPr sz="2600" dirty="0"/>
              <a:t>), </a:t>
            </a:r>
            <a:r>
              <a:rPr sz="2600" dirty="0" err="1"/>
              <a:t>werden</a:t>
            </a:r>
            <a:r>
              <a:rPr sz="2600" dirty="0"/>
              <a:t> die </a:t>
            </a:r>
            <a:r>
              <a:rPr sz="2600" dirty="0" err="1"/>
              <a:t>Versionen</a:t>
            </a:r>
            <a:r>
              <a:rPr sz="2600" dirty="0"/>
              <a:t> </a:t>
            </a:r>
            <a:r>
              <a:rPr sz="2600" dirty="0" err="1"/>
              <a:t>entweder</a:t>
            </a:r>
            <a:r>
              <a:rPr sz="2600" dirty="0"/>
              <a:t> </a:t>
            </a:r>
            <a:r>
              <a:rPr sz="2600" dirty="0" err="1"/>
              <a:t>manuell</a:t>
            </a:r>
            <a:r>
              <a:rPr sz="2600" dirty="0"/>
              <a:t> </a:t>
            </a:r>
            <a:r>
              <a:rPr sz="2600" dirty="0" err="1"/>
              <a:t>oder</a:t>
            </a:r>
            <a:r>
              <a:rPr sz="2600" dirty="0"/>
              <a:t> </a:t>
            </a:r>
            <a:r>
              <a:rPr sz="2600" dirty="0" err="1"/>
              <a:t>automatisch</a:t>
            </a:r>
            <a:r>
              <a:rPr sz="2600" dirty="0"/>
              <a:t> </a:t>
            </a:r>
            <a:r>
              <a:rPr sz="2600" dirty="0" err="1"/>
              <a:t>mit</a:t>
            </a:r>
            <a:r>
              <a:rPr sz="2600" dirty="0"/>
              <a:t> </a:t>
            </a:r>
            <a:r>
              <a:rPr sz="2600" dirty="0" err="1"/>
              <a:t>einem</a:t>
            </a:r>
            <a:r>
              <a:rPr sz="2600" dirty="0"/>
              <a:t> Merge-</a:t>
            </a:r>
            <a:r>
              <a:rPr sz="2600" dirty="0" err="1"/>
              <a:t>Algorithmus</a:t>
            </a:r>
            <a:r>
              <a:rPr sz="2600" dirty="0"/>
              <a:t> </a:t>
            </a:r>
            <a:r>
              <a:rPr sz="2600" dirty="0" err="1"/>
              <a:t>zusammengefügt</a:t>
            </a:r>
            <a:endParaRPr sz="2600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Nützliches Konzept: Branches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7" name="Shape 19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22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29104" y="1625995"/>
            <a:ext cx="8885792" cy="3606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Branch: </a:t>
            </a:r>
            <a:r>
              <a:rPr sz="2600" dirty="0" err="1"/>
              <a:t>Ein</a:t>
            </a:r>
            <a:r>
              <a:rPr sz="2600" dirty="0"/>
              <a:t> </a:t>
            </a:r>
            <a:r>
              <a:rPr sz="2600" dirty="0" err="1"/>
              <a:t>neuer</a:t>
            </a:r>
            <a:r>
              <a:rPr sz="2600" dirty="0"/>
              <a:t> </a:t>
            </a:r>
            <a:r>
              <a:rPr sz="2600" dirty="0" err="1"/>
              <a:t>Entwicklungszweig</a:t>
            </a:r>
            <a:r>
              <a:rPr sz="2600" dirty="0"/>
              <a:t> </a:t>
            </a:r>
            <a:r>
              <a:rPr sz="2600" dirty="0" err="1"/>
              <a:t>im</a:t>
            </a:r>
            <a:r>
              <a:rPr sz="2600" dirty="0"/>
              <a:t> Repository</a:t>
            </a:r>
            <a:endParaRPr sz="2600" b="1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Kann</a:t>
            </a:r>
            <a:r>
              <a:rPr sz="2600" dirty="0"/>
              <a:t> </a:t>
            </a:r>
            <a:r>
              <a:rPr sz="2600" dirty="0" err="1"/>
              <a:t>zusätzlich</a:t>
            </a:r>
            <a:r>
              <a:rPr sz="2600" dirty="0"/>
              <a:t> </a:t>
            </a:r>
            <a:r>
              <a:rPr sz="2600" dirty="0" err="1"/>
              <a:t>zum</a:t>
            </a:r>
            <a:r>
              <a:rPr sz="2600" dirty="0"/>
              <a:t> </a:t>
            </a:r>
            <a:r>
              <a:rPr sz="2600" dirty="0" err="1"/>
              <a:t>Hauptzweig</a:t>
            </a:r>
            <a:r>
              <a:rPr sz="2600" dirty="0"/>
              <a:t> </a:t>
            </a:r>
            <a:r>
              <a:rPr sz="2600" dirty="0" err="1"/>
              <a:t>angelegt</a:t>
            </a:r>
            <a:r>
              <a:rPr sz="2600" dirty="0"/>
              <a:t> </a:t>
            </a:r>
            <a:r>
              <a:rPr sz="2600" dirty="0" err="1"/>
              <a:t>werden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Abspaltung</a:t>
            </a:r>
            <a:r>
              <a:rPr sz="2600" dirty="0"/>
              <a:t> von </a:t>
            </a:r>
            <a:r>
              <a:rPr sz="2600" dirty="0" err="1"/>
              <a:t>einer</a:t>
            </a:r>
            <a:r>
              <a:rPr sz="2600" dirty="0"/>
              <a:t> </a:t>
            </a:r>
            <a:r>
              <a:rPr sz="2600" dirty="0" err="1"/>
              <a:t>anderen</a:t>
            </a:r>
            <a:r>
              <a:rPr sz="2600" dirty="0"/>
              <a:t> </a:t>
            </a:r>
            <a:r>
              <a:rPr sz="2600" dirty="0" err="1"/>
              <a:t>vorhandenen</a:t>
            </a:r>
            <a:r>
              <a:rPr sz="2600" dirty="0"/>
              <a:t> Revision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Unterschiedliche</a:t>
            </a:r>
            <a:r>
              <a:rPr sz="2600" dirty="0"/>
              <a:t> </a:t>
            </a:r>
            <a:r>
              <a:rPr sz="2600" dirty="0" err="1"/>
              <a:t>Versionen</a:t>
            </a:r>
            <a:r>
              <a:rPr sz="2600" dirty="0"/>
              <a:t> </a:t>
            </a:r>
            <a:r>
              <a:rPr sz="2600" dirty="0" err="1"/>
              <a:t>können</a:t>
            </a:r>
            <a:r>
              <a:rPr sz="2600" dirty="0"/>
              <a:t> so parallel (</a:t>
            </a:r>
            <a:r>
              <a:rPr sz="2600" dirty="0" err="1"/>
              <a:t>weiter</a:t>
            </a:r>
            <a:r>
              <a:rPr sz="2600" dirty="0"/>
              <a:t>)</a:t>
            </a:r>
            <a:r>
              <a:rPr sz="2600" dirty="0" err="1"/>
              <a:t>entwickelt</a:t>
            </a:r>
            <a:r>
              <a:rPr sz="2600" dirty="0"/>
              <a:t> </a:t>
            </a:r>
            <a:r>
              <a:rPr sz="2600" dirty="0" err="1"/>
              <a:t>werden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de-DE" sz="2600" dirty="0"/>
              <a:t>Zweige</a:t>
            </a:r>
            <a:r>
              <a:rPr sz="2600" dirty="0"/>
              <a:t> </a:t>
            </a:r>
            <a:r>
              <a:rPr sz="2600" dirty="0" err="1"/>
              <a:t>können</a:t>
            </a:r>
            <a:r>
              <a:rPr sz="2600" dirty="0"/>
              <a:t> </a:t>
            </a:r>
            <a:r>
              <a:rPr sz="2600" dirty="0" err="1"/>
              <a:t>auch</a:t>
            </a:r>
            <a:r>
              <a:rPr sz="2600" dirty="0"/>
              <a:t> </a:t>
            </a:r>
            <a:r>
              <a:rPr sz="2600" dirty="0" err="1"/>
              <a:t>wieder</a:t>
            </a:r>
            <a:r>
              <a:rPr sz="2600" dirty="0"/>
              <a:t> </a:t>
            </a:r>
            <a:r>
              <a:rPr sz="2600" dirty="0" err="1"/>
              <a:t>zusammengefügt</a:t>
            </a:r>
            <a:r>
              <a:rPr sz="2600" dirty="0"/>
              <a:t> </a:t>
            </a:r>
            <a:r>
              <a:rPr sz="2600" dirty="0" err="1"/>
              <a:t>werden</a:t>
            </a:r>
            <a:r>
              <a:rPr sz="2600" dirty="0"/>
              <a:t> (</a:t>
            </a:r>
            <a:r>
              <a:rPr sz="2600" dirty="0" err="1"/>
              <a:t>manuell</a:t>
            </a:r>
            <a:r>
              <a:rPr sz="2600" dirty="0"/>
              <a:t> </a:t>
            </a:r>
            <a:r>
              <a:rPr sz="2600" dirty="0" err="1"/>
              <a:t>oder</a:t>
            </a:r>
            <a:r>
              <a:rPr sz="2600" dirty="0"/>
              <a:t> </a:t>
            </a:r>
            <a:r>
              <a:rPr sz="2600" dirty="0" err="1"/>
              <a:t>automatisch</a:t>
            </a:r>
            <a:r>
              <a:rPr sz="2600" dirty="0"/>
              <a:t>)</a:t>
            </a:r>
            <a:r>
              <a:rPr lang="de-DE" sz="2600" dirty="0"/>
              <a:t>.</a:t>
            </a:r>
            <a:endParaRPr sz="2600" dirty="0"/>
          </a:p>
        </p:txBody>
      </p:sp>
      <p:pic>
        <p:nvPicPr>
          <p:cNvPr id="199" name="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0118" y="5524372"/>
            <a:ext cx="2955189" cy="738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VCS: Zentral oder Verteilt ?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23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820132" y="1625995"/>
            <a:ext cx="8194764" cy="4724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 err="1"/>
              <a:t>Beide</a:t>
            </a:r>
            <a:r>
              <a:rPr sz="2600" b="1" dirty="0"/>
              <a:t> </a:t>
            </a:r>
            <a:r>
              <a:rPr sz="2600" b="1" dirty="0" err="1"/>
              <a:t>Ansätze</a:t>
            </a:r>
            <a:r>
              <a:rPr sz="2600" b="1" dirty="0"/>
              <a:t> </a:t>
            </a:r>
            <a:r>
              <a:rPr sz="2600" b="1" dirty="0" err="1"/>
              <a:t>finden</a:t>
            </a:r>
            <a:r>
              <a:rPr sz="2600" b="1" dirty="0"/>
              <a:t> </a:t>
            </a:r>
            <a:r>
              <a:rPr sz="2600" b="1" dirty="0" err="1"/>
              <a:t>Anwendung</a:t>
            </a:r>
            <a:r>
              <a:rPr sz="2600" b="1" dirty="0"/>
              <a:t> in der Praxis</a:t>
            </a:r>
          </a:p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SVN: </a:t>
            </a:r>
            <a:r>
              <a:rPr sz="2600" b="1" dirty="0" err="1"/>
              <a:t>deutlich</a:t>
            </a:r>
            <a:r>
              <a:rPr sz="2600" dirty="0"/>
              <a:t> </a:t>
            </a:r>
            <a:r>
              <a:rPr sz="2600" dirty="0" err="1"/>
              <a:t>einfacher</a:t>
            </a:r>
            <a:r>
              <a:rPr sz="2600" dirty="0"/>
              <a:t> </a:t>
            </a:r>
            <a:r>
              <a:rPr sz="2600" dirty="0" err="1"/>
              <a:t>zu</a:t>
            </a:r>
            <a:r>
              <a:rPr sz="2600" dirty="0"/>
              <a:t> </a:t>
            </a:r>
            <a:r>
              <a:rPr sz="2600" dirty="0" err="1"/>
              <a:t>lernen</a:t>
            </a:r>
            <a:r>
              <a:rPr sz="2600" dirty="0"/>
              <a:t>.</a:t>
            </a:r>
          </a:p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SVN: </a:t>
            </a:r>
            <a:r>
              <a:rPr sz="2600" dirty="0" err="1"/>
              <a:t>Einfacher</a:t>
            </a:r>
            <a:r>
              <a:rPr sz="2600" dirty="0"/>
              <a:t> </a:t>
            </a:r>
            <a:r>
              <a:rPr sz="2600" dirty="0" err="1"/>
              <a:t>Datenfluss</a:t>
            </a:r>
            <a:r>
              <a:rPr sz="2600" dirty="0"/>
              <a:t> </a:t>
            </a:r>
            <a:r>
              <a:rPr sz="2600" dirty="0" err="1"/>
              <a:t>durch</a:t>
            </a:r>
            <a:r>
              <a:rPr sz="2600" dirty="0"/>
              <a:t> Client/Server.</a:t>
            </a:r>
          </a:p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SVN: </a:t>
            </a:r>
            <a:r>
              <a:rPr sz="2600" dirty="0" err="1"/>
              <a:t>Toolintegration</a:t>
            </a:r>
            <a:r>
              <a:rPr sz="2600" dirty="0"/>
              <a:t> </a:t>
            </a:r>
            <a:r>
              <a:rPr sz="2600" dirty="0" err="1"/>
              <a:t>unter</a:t>
            </a:r>
            <a:r>
              <a:rPr sz="2600" dirty="0"/>
              <a:t> Windows </a:t>
            </a:r>
            <a:r>
              <a:rPr sz="2600" dirty="0" err="1"/>
              <a:t>annähernd</a:t>
            </a:r>
            <a:r>
              <a:rPr sz="2600" dirty="0"/>
              <a:t> </a:t>
            </a:r>
            <a:r>
              <a:rPr sz="2600" dirty="0" err="1"/>
              <a:t>perfekt</a:t>
            </a:r>
            <a:r>
              <a:rPr sz="2600" dirty="0"/>
              <a:t>.</a:t>
            </a:r>
          </a:p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Git</a:t>
            </a:r>
            <a:r>
              <a:rPr sz="2600" dirty="0"/>
              <a:t>: </a:t>
            </a:r>
            <a:r>
              <a:rPr sz="2600" dirty="0" err="1"/>
              <a:t>Volle</a:t>
            </a:r>
            <a:r>
              <a:rPr sz="2600" dirty="0"/>
              <a:t> VCS</a:t>
            </a:r>
            <a:r>
              <a:rPr lang="de-DE" sz="2600" dirty="0"/>
              <a:t>-</a:t>
            </a:r>
            <a:r>
              <a:rPr sz="2600" dirty="0" err="1"/>
              <a:t>Funktionalität</a:t>
            </a:r>
            <a:r>
              <a:rPr sz="2600" dirty="0"/>
              <a:t> offline </a:t>
            </a:r>
            <a:r>
              <a:rPr sz="2600" dirty="0" err="1"/>
              <a:t>verfügbar</a:t>
            </a:r>
            <a:r>
              <a:rPr sz="2600" dirty="0"/>
              <a:t>.</a:t>
            </a:r>
          </a:p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Git</a:t>
            </a:r>
            <a:r>
              <a:rPr sz="2600" dirty="0"/>
              <a:t>: </a:t>
            </a:r>
            <a:r>
              <a:rPr sz="2600" dirty="0" err="1"/>
              <a:t>Ausfall</a:t>
            </a:r>
            <a:r>
              <a:rPr sz="2600" dirty="0"/>
              <a:t> </a:t>
            </a:r>
            <a:r>
              <a:rPr sz="2600" dirty="0" err="1"/>
              <a:t>eines</a:t>
            </a:r>
            <a:r>
              <a:rPr sz="2600" dirty="0"/>
              <a:t> Repositories </a:t>
            </a:r>
            <a:r>
              <a:rPr sz="2600" dirty="0" err="1"/>
              <a:t>unproblematisch</a:t>
            </a:r>
            <a:r>
              <a:rPr sz="2600" dirty="0"/>
              <a:t>.</a:t>
            </a:r>
          </a:p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Git</a:t>
            </a:r>
            <a:r>
              <a:rPr sz="2600" dirty="0"/>
              <a:t>: </a:t>
            </a:r>
            <a:r>
              <a:rPr sz="2600" dirty="0" err="1"/>
              <a:t>Unterstützung</a:t>
            </a:r>
            <a:r>
              <a:rPr sz="2600" dirty="0"/>
              <a:t> </a:t>
            </a:r>
            <a:r>
              <a:rPr sz="2600" dirty="0" err="1"/>
              <a:t>für</a:t>
            </a:r>
            <a:r>
              <a:rPr sz="2600" dirty="0"/>
              <a:t> Branch/Merge </a:t>
            </a:r>
            <a:r>
              <a:rPr sz="2600" dirty="0" err="1"/>
              <a:t>besser</a:t>
            </a:r>
            <a:r>
              <a:rPr sz="2600" dirty="0"/>
              <a:t>.</a:t>
            </a:r>
          </a:p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Git</a:t>
            </a:r>
            <a:r>
              <a:rPr sz="2600" dirty="0"/>
              <a:t>: </a:t>
            </a:r>
            <a:r>
              <a:rPr lang="de-DE" sz="2600" dirty="0" err="1"/>
              <a:t>B</a:t>
            </a:r>
            <a:r>
              <a:rPr sz="2600" dirty="0" err="1"/>
              <a:t>essere</a:t>
            </a:r>
            <a:r>
              <a:rPr sz="2600" dirty="0"/>
              <a:t> Performance.</a:t>
            </a:r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Java Tools and Technologies 2014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24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209" name="Screen Shot 2015-01-22 at 1.43.26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9230" y="1709605"/>
            <a:ext cx="5962051" cy="479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VCS &amp; IDE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4" name="Shape 21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25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129104" y="1625995"/>
            <a:ext cx="8685608" cy="2209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 err="1"/>
              <a:t>Jede</a:t>
            </a:r>
            <a:r>
              <a:rPr sz="2600" b="1" dirty="0"/>
              <a:t> </a:t>
            </a:r>
            <a:r>
              <a:rPr sz="2600" b="1" dirty="0" err="1"/>
              <a:t>gute</a:t>
            </a:r>
            <a:r>
              <a:rPr sz="2600" b="1" dirty="0"/>
              <a:t> IDE hat </a:t>
            </a:r>
            <a:r>
              <a:rPr sz="2600" b="1" dirty="0" err="1"/>
              <a:t>eine</a:t>
            </a:r>
            <a:r>
              <a:rPr sz="2600" b="1" dirty="0"/>
              <a:t> VCS </a:t>
            </a:r>
            <a:r>
              <a:rPr sz="2600" b="1" dirty="0" err="1"/>
              <a:t>Unterstützung</a:t>
            </a:r>
            <a:endParaRPr sz="2600" b="1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Vorteil</a:t>
            </a:r>
            <a:r>
              <a:rPr sz="2600" dirty="0"/>
              <a:t>: Checkouts/Commits </a:t>
            </a:r>
            <a:r>
              <a:rPr sz="2600" dirty="0" err="1"/>
              <a:t>gehen</a:t>
            </a:r>
            <a:r>
              <a:rPr sz="2600" dirty="0"/>
              <a:t> </a:t>
            </a:r>
            <a:r>
              <a:rPr sz="2600" dirty="0" err="1"/>
              <a:t>sehr</a:t>
            </a:r>
            <a:r>
              <a:rPr sz="2600" dirty="0"/>
              <a:t> </a:t>
            </a:r>
            <a:r>
              <a:rPr sz="2600" dirty="0" err="1"/>
              <a:t>schnell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Nachteil</a:t>
            </a:r>
            <a:r>
              <a:rPr sz="2600" dirty="0"/>
              <a:t>: </a:t>
            </a:r>
            <a:r>
              <a:rPr sz="2600" dirty="0" err="1"/>
              <a:t>Versionshistorie</a:t>
            </a:r>
            <a:r>
              <a:rPr sz="2600" dirty="0"/>
              <a:t> </a:t>
            </a:r>
            <a:r>
              <a:rPr sz="2600" dirty="0" err="1"/>
              <a:t>nicht</a:t>
            </a:r>
            <a:r>
              <a:rPr sz="2600" dirty="0"/>
              <a:t> </a:t>
            </a:r>
            <a:r>
              <a:rPr sz="2600" dirty="0" err="1"/>
              <a:t>direkt</a:t>
            </a:r>
            <a:r>
              <a:rPr sz="2600" dirty="0"/>
              <a:t> </a:t>
            </a:r>
            <a:r>
              <a:rPr sz="2600" dirty="0" err="1"/>
              <a:t>ersichtlich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Nachteil</a:t>
            </a:r>
            <a:r>
              <a:rPr sz="2600" dirty="0"/>
              <a:t>: </a:t>
            </a:r>
            <a:r>
              <a:rPr sz="2600" dirty="0" err="1"/>
              <a:t>Funktionalität</a:t>
            </a:r>
            <a:r>
              <a:rPr sz="2600" dirty="0"/>
              <a:t> </a:t>
            </a:r>
            <a:r>
              <a:rPr lang="de-DE" sz="2600" dirty="0"/>
              <a:t>e</a:t>
            </a:r>
            <a:r>
              <a:rPr sz="2600" dirty="0" err="1"/>
              <a:t>ingeschränkt</a:t>
            </a:r>
            <a:endParaRPr sz="2600" dirty="0"/>
          </a:p>
        </p:txBody>
      </p:sp>
      <p:sp>
        <p:nvSpPr>
          <p:cNvPr id="216" name="Shape 216"/>
          <p:cNvSpPr/>
          <p:nvPr/>
        </p:nvSpPr>
        <p:spPr>
          <a:xfrm>
            <a:off x="229196" y="3889618"/>
            <a:ext cx="8685608" cy="2209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>
                <a:solidFill>
                  <a:srgbClr val="FF2600"/>
                </a:solidFill>
              </a:rPr>
              <a:t>Empfehlung für eine Arbeitsphase: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Start: Client für Checkout/Pull/Branch 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IDE Benutzen nur für </a:t>
            </a:r>
            <a:r>
              <a:rPr sz="2600" b="1"/>
              <a:t>hochfrequente</a:t>
            </a:r>
            <a:r>
              <a:rPr sz="2600"/>
              <a:t>, lokale Commits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Ende: Client benutzen für Push/Merge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animBg="1" advAuto="0"/>
      <p:bldP spid="216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 dirty="0" err="1"/>
              <a:t>Arbeitsweise</a:t>
            </a:r>
            <a:r>
              <a:rPr sz="4000" dirty="0"/>
              <a:t>: Best </a:t>
            </a:r>
            <a:r>
              <a:rPr sz="4000" dirty="0" err="1"/>
              <a:t>Practi</a:t>
            </a:r>
            <a:r>
              <a:rPr lang="de-DE" sz="4000" dirty="0"/>
              <a:t>c</a:t>
            </a:r>
            <a:r>
              <a:rPr sz="4000" dirty="0"/>
              <a:t>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26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129104" y="1625995"/>
            <a:ext cx="8885792" cy="3606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 err="1"/>
              <a:t>Praxiswissen</a:t>
            </a:r>
            <a:r>
              <a:rPr sz="2600" b="1" dirty="0"/>
              <a:t>: </a:t>
            </a:r>
            <a:r>
              <a:rPr sz="2600" dirty="0" err="1"/>
              <a:t>Wie</a:t>
            </a:r>
            <a:r>
              <a:rPr sz="2600" dirty="0"/>
              <a:t> </a:t>
            </a:r>
            <a:r>
              <a:rPr sz="2600" dirty="0" err="1"/>
              <a:t>benutze</a:t>
            </a:r>
            <a:r>
              <a:rPr sz="2600" dirty="0"/>
              <a:t> </a:t>
            </a:r>
            <a:r>
              <a:rPr sz="2600" dirty="0" err="1"/>
              <a:t>ich</a:t>
            </a:r>
            <a:r>
              <a:rPr sz="2600" dirty="0"/>
              <a:t> </a:t>
            </a:r>
            <a:r>
              <a:rPr sz="2600" dirty="0" err="1"/>
              <a:t>ein</a:t>
            </a:r>
            <a:r>
              <a:rPr sz="2600" dirty="0"/>
              <a:t> VCS </a:t>
            </a:r>
            <a:r>
              <a:rPr sz="2600" dirty="0" err="1"/>
              <a:t>richtig</a:t>
            </a:r>
            <a:r>
              <a:rPr sz="2600" dirty="0"/>
              <a:t>?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Es</a:t>
            </a:r>
            <a:r>
              <a:rPr sz="2600" dirty="0"/>
              <a:t> </a:t>
            </a:r>
            <a:r>
              <a:rPr sz="2600" dirty="0" err="1"/>
              <a:t>existieren</a:t>
            </a:r>
            <a:r>
              <a:rPr sz="2600" dirty="0"/>
              <a:t> </a:t>
            </a:r>
            <a:r>
              <a:rPr sz="2600" dirty="0" err="1"/>
              <a:t>mehrere</a:t>
            </a:r>
            <a:r>
              <a:rPr sz="2600" dirty="0"/>
              <a:t> Workflow-</a:t>
            </a:r>
            <a:r>
              <a:rPr sz="2600" dirty="0" err="1"/>
              <a:t>Modelle</a:t>
            </a:r>
            <a:endParaRPr sz="2600" dirty="0"/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Zentralisierter</a:t>
            </a:r>
            <a:r>
              <a:rPr sz="2600" dirty="0"/>
              <a:t> Workflow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Feature-Branch Workflow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Gitflow</a:t>
            </a:r>
            <a:r>
              <a:rPr sz="2600" dirty="0"/>
              <a:t> Workflow 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Forking Workflow</a:t>
            </a:r>
          </a:p>
          <a:p>
            <a:pPr marL="1257300" lvl="2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…</a:t>
            </a:r>
          </a:p>
        </p:txBody>
      </p:sp>
      <p:sp>
        <p:nvSpPr>
          <p:cNvPr id="221" name="Shape 221"/>
          <p:cNvSpPr/>
          <p:nvPr/>
        </p:nvSpPr>
        <p:spPr>
          <a:xfrm>
            <a:off x="208090" y="5212004"/>
            <a:ext cx="8885792" cy="1402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/>
              <a:t>Erfahrung: </a:t>
            </a:r>
            <a:r>
              <a:rPr sz="2600">
                <a:solidFill>
                  <a:srgbClr val="0433FF"/>
                </a:solidFill>
              </a:rPr>
              <a:t>Gitflow</a:t>
            </a:r>
            <a:r>
              <a:rPr sz="2600"/>
              <a:t> ist ein guter Mittelweg zwischen einfacher Benutzbarkeit und ausreichend Robustheit für große Projekte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Gitflow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27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29104" y="1625995"/>
            <a:ext cx="8885792" cy="619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342900">
              <a:spcBef>
                <a:spcPts val="600"/>
              </a:spcBef>
              <a:buSzPct val="100000"/>
              <a:buFont typeface="Arial"/>
              <a:buChar char="•"/>
              <a:defRPr sz="2600"/>
            </a:lvl1pPr>
          </a:lstStyle>
          <a:p>
            <a:pPr lvl="0">
              <a:defRPr sz="1800"/>
            </a:pPr>
            <a:r>
              <a:rPr sz="2600" dirty="0" err="1"/>
              <a:t>Striktes</a:t>
            </a:r>
            <a:r>
              <a:rPr sz="2600" dirty="0"/>
              <a:t> Branching</a:t>
            </a:r>
            <a:r>
              <a:rPr lang="de-DE" dirty="0"/>
              <a:t>-</a:t>
            </a:r>
            <a:r>
              <a:rPr sz="2600" dirty="0"/>
              <a:t>Modell </a:t>
            </a:r>
            <a:r>
              <a:rPr sz="2600" dirty="0" err="1"/>
              <a:t>bezogen</a:t>
            </a:r>
            <a:r>
              <a:rPr sz="2600" dirty="0"/>
              <a:t> auf </a:t>
            </a:r>
            <a:r>
              <a:rPr sz="2600" dirty="0" err="1"/>
              <a:t>Projekt</a:t>
            </a:r>
            <a:r>
              <a:rPr sz="2600" dirty="0"/>
              <a:t>-Releases.</a:t>
            </a:r>
          </a:p>
        </p:txBody>
      </p:sp>
      <p:pic>
        <p:nvPicPr>
          <p:cNvPr id="226" name="01-3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9241" y="2317869"/>
            <a:ext cx="5457054" cy="224766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147360" y="4834684"/>
            <a:ext cx="8885792" cy="151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Wie</a:t>
            </a:r>
            <a:r>
              <a:rPr sz="2600" dirty="0"/>
              <a:t> </a:t>
            </a:r>
            <a:r>
              <a:rPr sz="2600" dirty="0" err="1"/>
              <a:t>funktioniert</a:t>
            </a:r>
            <a:r>
              <a:rPr sz="2600" dirty="0"/>
              <a:t> </a:t>
            </a:r>
            <a:r>
              <a:rPr sz="2600" dirty="0" err="1"/>
              <a:t>es</a:t>
            </a:r>
            <a:r>
              <a:rPr sz="2600" dirty="0"/>
              <a:t>?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Basiert</a:t>
            </a:r>
            <a:r>
              <a:rPr sz="2600" dirty="0"/>
              <a:t> auf </a:t>
            </a:r>
            <a:r>
              <a:rPr sz="2600" dirty="0" err="1"/>
              <a:t>einem</a:t>
            </a:r>
            <a:r>
              <a:rPr sz="2600" dirty="0"/>
              <a:t> </a:t>
            </a:r>
            <a:r>
              <a:rPr sz="2600" dirty="0" err="1"/>
              <a:t>zentralen</a:t>
            </a:r>
            <a:r>
              <a:rPr sz="2600" dirty="0"/>
              <a:t> Repository (</a:t>
            </a:r>
            <a:r>
              <a:rPr sz="2600" dirty="0" err="1"/>
              <a:t>Kommunikation</a:t>
            </a:r>
            <a:r>
              <a:rPr sz="2600" dirty="0"/>
              <a:t>)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Branches: History, Feature, Release, Maintenance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Gitflow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2" name="Shape 23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28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129104" y="1625995"/>
            <a:ext cx="8885792" cy="95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Versions</a:t>
            </a:r>
            <a:r>
              <a:rPr lang="de-DE" sz="2600" dirty="0"/>
              <a:t>h</a:t>
            </a:r>
            <a:r>
              <a:rPr sz="2600" dirty="0" err="1"/>
              <a:t>istorie</a:t>
            </a:r>
            <a:r>
              <a:rPr sz="2600" dirty="0"/>
              <a:t> </a:t>
            </a:r>
            <a:r>
              <a:rPr sz="2600" dirty="0" err="1"/>
              <a:t>mit</a:t>
            </a:r>
            <a:r>
              <a:rPr sz="2600" dirty="0"/>
              <a:t> </a:t>
            </a:r>
            <a:r>
              <a:rPr lang="de-DE" sz="2600" dirty="0"/>
              <a:t>zwei</a:t>
            </a:r>
            <a:r>
              <a:rPr sz="2600" dirty="0"/>
              <a:t> </a:t>
            </a:r>
            <a:r>
              <a:rPr sz="2600" dirty="0" err="1"/>
              <a:t>Haupt</a:t>
            </a:r>
            <a:r>
              <a:rPr lang="de-DE" sz="2600" dirty="0"/>
              <a:t>zweigen</a:t>
            </a:r>
            <a:r>
              <a:rPr sz="2600" dirty="0"/>
              <a:t>: </a:t>
            </a:r>
            <a:r>
              <a:rPr sz="2600" b="1" dirty="0"/>
              <a:t>Master</a:t>
            </a:r>
            <a:r>
              <a:rPr sz="2600" dirty="0"/>
              <a:t> und </a:t>
            </a:r>
            <a:r>
              <a:rPr sz="2600" b="1" dirty="0"/>
              <a:t>Develop</a:t>
            </a:r>
          </a:p>
        </p:txBody>
      </p:sp>
      <p:pic>
        <p:nvPicPr>
          <p:cNvPr id="234" name="0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0246" y="2513579"/>
            <a:ext cx="5463508" cy="221987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208090" y="5281412"/>
            <a:ext cx="8885792" cy="1276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/>
              <a:t>Master-Branch: </a:t>
            </a:r>
            <a:r>
              <a:rPr sz="2600"/>
              <a:t> Offizielle Release Historie</a:t>
            </a:r>
          </a:p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/>
              <a:t>Develop-Branch:</a:t>
            </a:r>
            <a:r>
              <a:rPr sz="2600"/>
              <a:t> Integrationszweig für neue Features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Gitflow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8" name="Shape 23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29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129104" y="1625995"/>
            <a:ext cx="8885792" cy="147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/>
              <a:t>Feature-Branches: </a:t>
            </a:r>
            <a:r>
              <a:rPr sz="2600"/>
              <a:t>Jedes Feature soll in einem eigenen Branch entwickelt werden. Dabei soll die Abspaltung und Zusammenführung immer mit dem Develop-Branch erfolgen.</a:t>
            </a:r>
          </a:p>
        </p:txBody>
      </p:sp>
      <p:pic>
        <p:nvPicPr>
          <p:cNvPr id="240" name="0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2574" y="3104118"/>
            <a:ext cx="5456308" cy="3065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-108521" y="-99392"/>
            <a:ext cx="9505058" cy="6984776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95536" y="1916832"/>
            <a:ext cx="7297599" cy="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VCS: Version Control Systems</a:t>
            </a:r>
          </a:p>
        </p:txBody>
      </p:sp>
      <p:sp>
        <p:nvSpPr>
          <p:cNvPr id="72" name="Shape 72"/>
          <p:cNvSpPr/>
          <p:nvPr/>
        </p:nvSpPr>
        <p:spPr>
          <a:xfrm>
            <a:off x="3892269" y="1527365"/>
            <a:ext cx="378264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Quellcode verwalten mit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Gitflow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30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129104" y="1625995"/>
            <a:ext cx="8885792" cy="147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Release-Branch: </a:t>
            </a:r>
            <a:r>
              <a:rPr sz="2600" dirty="0" err="1"/>
              <a:t>Wenn</a:t>
            </a:r>
            <a:r>
              <a:rPr sz="2600" dirty="0"/>
              <a:t> der Develop-Branch </a:t>
            </a:r>
            <a:r>
              <a:rPr sz="2600" dirty="0" err="1"/>
              <a:t>ausreichend</a:t>
            </a:r>
            <a:r>
              <a:rPr sz="2600" dirty="0"/>
              <a:t> Features </a:t>
            </a:r>
            <a:r>
              <a:rPr sz="2600" dirty="0" err="1"/>
              <a:t>für</a:t>
            </a:r>
            <a:r>
              <a:rPr sz="2600" dirty="0"/>
              <a:t> </a:t>
            </a:r>
            <a:r>
              <a:rPr sz="2600" dirty="0" err="1"/>
              <a:t>ein</a:t>
            </a:r>
            <a:r>
              <a:rPr sz="2600" dirty="0"/>
              <a:t> Release hat</a:t>
            </a:r>
            <a:r>
              <a:rPr lang="de-DE" sz="2600" dirty="0"/>
              <a:t>,</a:t>
            </a:r>
            <a:r>
              <a:rPr sz="2600" dirty="0"/>
              <a:t> </a:t>
            </a:r>
            <a:r>
              <a:rPr sz="2600" dirty="0" err="1"/>
              <a:t>wird</a:t>
            </a:r>
            <a:r>
              <a:rPr sz="2600" dirty="0"/>
              <a:t> </a:t>
            </a:r>
            <a:r>
              <a:rPr lang="de-DE" sz="2600" dirty="0"/>
              <a:t>der</a:t>
            </a:r>
            <a:r>
              <a:rPr sz="2600" dirty="0"/>
              <a:t> Develop-Branch </a:t>
            </a:r>
            <a:r>
              <a:rPr sz="2600" dirty="0" err="1"/>
              <a:t>zum</a:t>
            </a:r>
            <a:r>
              <a:rPr sz="2600" dirty="0"/>
              <a:t> Release-Branch </a:t>
            </a:r>
            <a:r>
              <a:rPr sz="2600" dirty="0" err="1"/>
              <a:t>abgespalte</a:t>
            </a:r>
            <a:r>
              <a:rPr lang="de-DE" sz="2600" dirty="0"/>
              <a:t>n</a:t>
            </a:r>
            <a:r>
              <a:rPr sz="2600" dirty="0"/>
              <a:t> </a:t>
            </a:r>
            <a:r>
              <a:rPr sz="2600" b="1" dirty="0"/>
              <a:t>(Feature-Freeze)</a:t>
            </a:r>
            <a:r>
              <a:rPr sz="2600" dirty="0"/>
              <a:t>.</a:t>
            </a:r>
          </a:p>
        </p:txBody>
      </p:sp>
      <p:pic>
        <p:nvPicPr>
          <p:cNvPr id="245" name="0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0095" y="3067937"/>
            <a:ext cx="5463628" cy="3503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Gitflow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31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129104" y="1625995"/>
            <a:ext cx="8885792" cy="147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/>
              <a:t>Release-Branch: </a:t>
            </a:r>
            <a:r>
              <a:rPr sz="2600"/>
              <a:t>Jede Revision auf dem Release-Branch stellt einen </a:t>
            </a:r>
            <a:r>
              <a:rPr sz="2600" b="1"/>
              <a:t>Release-Candidate (RC)</a:t>
            </a:r>
            <a:r>
              <a:rPr sz="2600"/>
              <a:t> dar. Es dürfen nur noch Bugfixes und Dokumentation eingecheckt werden.</a:t>
            </a:r>
          </a:p>
        </p:txBody>
      </p:sp>
      <p:pic>
        <p:nvPicPr>
          <p:cNvPr id="252" name="0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0095" y="3067937"/>
            <a:ext cx="5463628" cy="3503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Gitflow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32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29104" y="1625995"/>
            <a:ext cx="8885792" cy="147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/>
              <a:t>Release-Branch: </a:t>
            </a:r>
            <a:r>
              <a:rPr sz="2600"/>
              <a:t>Ist die Software fehlerfrei und gut dokumentiert, kann sie an den Kunden in Form eines neuen Releases ausgeliefert werden —&gt; Merge mit Master-Branch.</a:t>
            </a:r>
          </a:p>
        </p:txBody>
      </p:sp>
      <p:pic>
        <p:nvPicPr>
          <p:cNvPr id="259" name="0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0095" y="3067937"/>
            <a:ext cx="5463628" cy="3503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Gitflow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4" name="Shape 26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33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129104" y="1625995"/>
            <a:ext cx="8885792" cy="147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/>
              <a:t>Hotfix-Branch: </a:t>
            </a:r>
            <a:r>
              <a:rPr sz="2600" dirty="0"/>
              <a:t>Muss </a:t>
            </a:r>
            <a:r>
              <a:rPr sz="2600" dirty="0" err="1"/>
              <a:t>ein</a:t>
            </a:r>
            <a:r>
              <a:rPr sz="2600" dirty="0"/>
              <a:t> </a:t>
            </a:r>
            <a:r>
              <a:rPr sz="2600" dirty="0" err="1"/>
              <a:t>schneller</a:t>
            </a:r>
            <a:r>
              <a:rPr sz="2600" dirty="0"/>
              <a:t> Patch der Software </a:t>
            </a:r>
            <a:r>
              <a:rPr sz="2600" dirty="0" err="1"/>
              <a:t>erfolgen</a:t>
            </a:r>
            <a:r>
              <a:rPr sz="2600" dirty="0"/>
              <a:t>, so </a:t>
            </a:r>
            <a:r>
              <a:rPr sz="2600" dirty="0" err="1"/>
              <a:t>wird</a:t>
            </a:r>
            <a:r>
              <a:rPr sz="2600" dirty="0"/>
              <a:t> </a:t>
            </a:r>
            <a:r>
              <a:rPr sz="2600" dirty="0" err="1"/>
              <a:t>ein</a:t>
            </a:r>
            <a:r>
              <a:rPr sz="2600" dirty="0"/>
              <a:t> Hotfix-Branch </a:t>
            </a:r>
            <a:r>
              <a:rPr sz="2600" dirty="0" err="1"/>
              <a:t>vom</a:t>
            </a:r>
            <a:r>
              <a:rPr sz="2600" dirty="0"/>
              <a:t> Master-Branch </a:t>
            </a:r>
            <a:r>
              <a:rPr sz="2600" dirty="0" err="1"/>
              <a:t>abgespalte</a:t>
            </a:r>
            <a:r>
              <a:rPr lang="de-DE" sz="2600" dirty="0"/>
              <a:t>n</a:t>
            </a:r>
            <a:r>
              <a:rPr sz="2600" dirty="0"/>
              <a:t> und </a:t>
            </a:r>
            <a:r>
              <a:rPr sz="2600" dirty="0" err="1"/>
              <a:t>nach</a:t>
            </a:r>
            <a:r>
              <a:rPr sz="2600" dirty="0"/>
              <a:t> </a:t>
            </a:r>
            <a:r>
              <a:rPr sz="2600" dirty="0" err="1"/>
              <a:t>Fertigstellung</a:t>
            </a:r>
            <a:r>
              <a:rPr sz="2600" dirty="0"/>
              <a:t> des Patches </a:t>
            </a:r>
            <a:r>
              <a:rPr sz="2600" dirty="0" err="1"/>
              <a:t>wieder</a:t>
            </a:r>
            <a:r>
              <a:rPr sz="2600" dirty="0"/>
              <a:t> </a:t>
            </a:r>
            <a:r>
              <a:rPr sz="2600" dirty="0" err="1"/>
              <a:t>zusammengeführt</a:t>
            </a:r>
            <a:r>
              <a:rPr sz="2600" dirty="0"/>
              <a:t>.</a:t>
            </a:r>
          </a:p>
        </p:txBody>
      </p:sp>
      <p:pic>
        <p:nvPicPr>
          <p:cNvPr id="266" name="05-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1508" y="3062239"/>
            <a:ext cx="4880984" cy="3504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-108521" y="-99392"/>
            <a:ext cx="9505058" cy="6984776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344736" y="1916832"/>
            <a:ext cx="8809135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200" b="1">
                <a:solidFill>
                  <a:srgbClr val="FFFFFF"/>
                </a:solidFill>
              </a:rPr>
              <a:t>Integrated Development Environments </a:t>
            </a:r>
          </a:p>
        </p:txBody>
      </p:sp>
      <p:sp>
        <p:nvSpPr>
          <p:cNvPr id="272" name="Shape 272"/>
          <p:cNvSpPr/>
          <p:nvPr/>
        </p:nvSpPr>
        <p:spPr>
          <a:xfrm>
            <a:off x="5623040" y="1594170"/>
            <a:ext cx="339798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Choose Your Weapon:</a:t>
            </a:r>
          </a:p>
        </p:txBody>
      </p:sp>
      <p:sp>
        <p:nvSpPr>
          <p:cNvPr id="273" name="Shape 273"/>
          <p:cNvSpPr/>
          <p:nvPr/>
        </p:nvSpPr>
        <p:spPr>
          <a:xfrm>
            <a:off x="339001" y="2387057"/>
            <a:ext cx="1035767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IDEs</a:t>
            </a:r>
          </a:p>
        </p:txBody>
      </p:sp>
      <p:sp>
        <p:nvSpPr>
          <p:cNvPr id="274" name="Shape 2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34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Allgemeines</a:t>
            </a:r>
          </a:p>
        </p:txBody>
      </p:sp>
      <p:sp>
        <p:nvSpPr>
          <p:cNvPr id="277" name="Shape 27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600" b="1" dirty="0" err="1"/>
              <a:t>Wovon</a:t>
            </a:r>
            <a:r>
              <a:rPr sz="2600" b="1" dirty="0"/>
              <a:t> </a:t>
            </a:r>
            <a:r>
              <a:rPr sz="2600" b="1" dirty="0" err="1"/>
              <a:t>hängt</a:t>
            </a:r>
            <a:r>
              <a:rPr sz="2600" b="1" dirty="0"/>
              <a:t> die Wahl der IDE </a:t>
            </a:r>
            <a:r>
              <a:rPr sz="2600" b="1" dirty="0" err="1"/>
              <a:t>primär</a:t>
            </a:r>
            <a:r>
              <a:rPr sz="2600" b="1" dirty="0"/>
              <a:t> ab: </a:t>
            </a:r>
          </a:p>
          <a:p>
            <a:pPr marL="800100" lvl="1" indent="-342900">
              <a:buChar char="•"/>
              <a:defRPr sz="1800"/>
            </a:pPr>
            <a:r>
              <a:rPr sz="2600" dirty="0" err="1"/>
              <a:t>Programmiersprache</a:t>
            </a:r>
            <a:r>
              <a:rPr sz="2600" dirty="0"/>
              <a:t> &amp; Plat</a:t>
            </a:r>
            <a:r>
              <a:rPr lang="de-DE" sz="2600" dirty="0"/>
              <a:t>t</a:t>
            </a:r>
            <a:r>
              <a:rPr sz="2600" dirty="0"/>
              <a:t>form</a:t>
            </a:r>
          </a:p>
          <a:p>
            <a:pPr marL="800100" lvl="1" indent="-342900">
              <a:buChar char="•"/>
              <a:defRPr sz="1800"/>
            </a:pPr>
            <a:r>
              <a:rPr sz="2600" dirty="0" err="1"/>
              <a:t>Vorschrift</a:t>
            </a:r>
            <a:r>
              <a:rPr sz="2600" dirty="0"/>
              <a:t> des </a:t>
            </a:r>
            <a:r>
              <a:rPr sz="2600" dirty="0" err="1"/>
              <a:t>Arbeitgebers</a:t>
            </a:r>
            <a:endParaRPr sz="2600" dirty="0"/>
          </a:p>
        </p:txBody>
      </p:sp>
      <p:sp>
        <p:nvSpPr>
          <p:cNvPr id="279" name="Shape 27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35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457200" y="3521218"/>
            <a:ext cx="8651304" cy="3023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 err="1"/>
              <a:t>Wovon</a:t>
            </a:r>
            <a:r>
              <a:rPr sz="2600" b="1" dirty="0"/>
              <a:t> </a:t>
            </a:r>
            <a:r>
              <a:rPr sz="2600" b="1" dirty="0" err="1"/>
              <a:t>hängt</a:t>
            </a:r>
            <a:r>
              <a:rPr sz="2600" b="1" dirty="0"/>
              <a:t> die Wahl der IDE </a:t>
            </a:r>
            <a:r>
              <a:rPr sz="2600" b="1" dirty="0" err="1"/>
              <a:t>sekundär</a:t>
            </a:r>
            <a:r>
              <a:rPr sz="2600" b="1" dirty="0"/>
              <a:t> ab: 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Tool</a:t>
            </a:r>
            <a:r>
              <a:rPr lang="de-DE" sz="2600" dirty="0"/>
              <a:t>u</a:t>
            </a:r>
            <a:r>
              <a:rPr sz="2600" dirty="0" err="1"/>
              <a:t>nterstützung</a:t>
            </a:r>
            <a:r>
              <a:rPr sz="2600" dirty="0"/>
              <a:t> &amp; Integration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Look &amp; Feel (</a:t>
            </a:r>
            <a:r>
              <a:rPr lang="de-DE" sz="2600" dirty="0" err="1"/>
              <a:t>p</a:t>
            </a:r>
            <a:r>
              <a:rPr sz="2600" dirty="0" err="1"/>
              <a:t>ersönliches</a:t>
            </a:r>
            <a:r>
              <a:rPr sz="2600" dirty="0"/>
              <a:t> </a:t>
            </a:r>
            <a:r>
              <a:rPr sz="2600" dirty="0" err="1"/>
              <a:t>Empfinden</a:t>
            </a:r>
            <a:r>
              <a:rPr sz="2600" dirty="0"/>
              <a:t>)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Sonstige</a:t>
            </a:r>
            <a:r>
              <a:rPr sz="2600" dirty="0"/>
              <a:t> Features (Refactoring, Auto-Complete,…)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Aktualität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Performance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1" animBg="1" advAuto="0"/>
      <p:bldP spid="278" grpId="2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IDEs für Java</a:t>
            </a:r>
          </a:p>
        </p:txBody>
      </p:sp>
      <p:sp>
        <p:nvSpPr>
          <p:cNvPr id="282" name="Shape 28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2600" b="1" dirty="0"/>
              <a:t>Eclipse: </a:t>
            </a:r>
            <a:r>
              <a:rPr sz="2600" dirty="0" err="1"/>
              <a:t>Universelle</a:t>
            </a:r>
            <a:r>
              <a:rPr sz="2600" dirty="0"/>
              <a:t> IDE </a:t>
            </a:r>
            <a:r>
              <a:rPr sz="2600" dirty="0" err="1"/>
              <a:t>für</a:t>
            </a:r>
            <a:r>
              <a:rPr sz="2600" dirty="0"/>
              <a:t> Software </a:t>
            </a:r>
            <a:r>
              <a:rPr sz="2600" dirty="0" err="1"/>
              <a:t>aller</a:t>
            </a:r>
            <a:r>
              <a:rPr sz="2600" dirty="0"/>
              <a:t> Art</a:t>
            </a:r>
          </a:p>
          <a:p>
            <a:pPr marL="800100" lvl="1" indent="-342900">
              <a:buChar char="•"/>
              <a:defRPr sz="1800"/>
            </a:pPr>
            <a:r>
              <a:rPr sz="2600" dirty="0"/>
              <a:t>Open</a:t>
            </a:r>
            <a:r>
              <a:rPr lang="de-DE" dirty="0"/>
              <a:t>-</a:t>
            </a:r>
            <a:r>
              <a:rPr sz="2600" dirty="0"/>
              <a:t>Source </a:t>
            </a:r>
            <a:r>
              <a:rPr sz="2600" dirty="0" err="1"/>
              <a:t>mit</a:t>
            </a:r>
            <a:r>
              <a:rPr sz="2600" dirty="0"/>
              <a:t> </a:t>
            </a:r>
            <a:r>
              <a:rPr sz="2600" dirty="0" err="1"/>
              <a:t>riesiger</a:t>
            </a:r>
            <a:r>
              <a:rPr sz="2600" dirty="0"/>
              <a:t> Community</a:t>
            </a:r>
          </a:p>
          <a:p>
            <a:pPr marL="800100" lvl="1" indent="-342900">
              <a:buChar char="•"/>
              <a:defRPr sz="1800"/>
            </a:pPr>
            <a:r>
              <a:rPr sz="2600" dirty="0" err="1"/>
              <a:t>Unzählige</a:t>
            </a:r>
            <a:r>
              <a:rPr sz="2600" dirty="0"/>
              <a:t> Plugins</a:t>
            </a:r>
          </a:p>
          <a:p>
            <a:pPr lvl="0">
              <a:defRPr sz="1800"/>
            </a:pPr>
            <a:r>
              <a:rPr sz="2600" b="1" dirty="0" err="1"/>
              <a:t>Netbeans</a:t>
            </a:r>
            <a:r>
              <a:rPr sz="2600" b="1" dirty="0"/>
              <a:t>:</a:t>
            </a:r>
            <a:r>
              <a:rPr sz="2600" dirty="0"/>
              <a:t> IDE </a:t>
            </a:r>
            <a:r>
              <a:rPr sz="2600" dirty="0" err="1"/>
              <a:t>für</a:t>
            </a:r>
            <a:r>
              <a:rPr sz="2600" dirty="0"/>
              <a:t> Java/HTML/PHP/C++</a:t>
            </a:r>
          </a:p>
          <a:p>
            <a:pPr marL="800100" lvl="1" indent="-342900">
              <a:buChar char="•"/>
              <a:defRPr sz="1800"/>
            </a:pPr>
            <a:r>
              <a:rPr sz="2600" dirty="0" err="1"/>
              <a:t>Referenz</a:t>
            </a:r>
            <a:r>
              <a:rPr sz="2600" dirty="0"/>
              <a:t>-IDE von Java</a:t>
            </a:r>
          </a:p>
          <a:p>
            <a:pPr marL="800100" lvl="1" indent="-342900">
              <a:buChar char="•"/>
              <a:defRPr sz="1800"/>
            </a:pPr>
            <a:r>
              <a:rPr sz="2600" dirty="0"/>
              <a:t>Open</a:t>
            </a:r>
            <a:r>
              <a:rPr lang="de-DE" sz="2600" dirty="0"/>
              <a:t>-</a:t>
            </a:r>
            <a:r>
              <a:rPr sz="2600" dirty="0"/>
              <a:t>Source </a:t>
            </a:r>
            <a:r>
              <a:rPr sz="2600" dirty="0" err="1"/>
              <a:t>mit</a:t>
            </a:r>
            <a:r>
              <a:rPr sz="2600" dirty="0"/>
              <a:t> </a:t>
            </a:r>
            <a:r>
              <a:rPr sz="2600" dirty="0" err="1"/>
              <a:t>großer</a:t>
            </a:r>
            <a:r>
              <a:rPr sz="2600" dirty="0"/>
              <a:t> Community</a:t>
            </a:r>
          </a:p>
          <a:p>
            <a:pPr marL="800100" lvl="1" indent="-342900">
              <a:buChar char="•"/>
              <a:defRPr sz="1800"/>
            </a:pPr>
            <a:r>
              <a:rPr sz="2600" dirty="0"/>
              <a:t>ca. 890 Plugins</a:t>
            </a:r>
          </a:p>
          <a:p>
            <a:pPr lvl="0">
              <a:defRPr sz="1800"/>
            </a:pPr>
            <a:r>
              <a:rPr sz="2600" b="1" dirty="0"/>
              <a:t>IntelliJ IDEA:</a:t>
            </a:r>
            <a:r>
              <a:rPr sz="2600" dirty="0"/>
              <a:t> IDE </a:t>
            </a:r>
            <a:r>
              <a:rPr sz="2600" dirty="0" err="1"/>
              <a:t>für</a:t>
            </a:r>
            <a:r>
              <a:rPr sz="2600" dirty="0"/>
              <a:t> die </a:t>
            </a:r>
            <a:r>
              <a:rPr sz="2600" dirty="0" err="1"/>
              <a:t>gängigsten</a:t>
            </a:r>
            <a:r>
              <a:rPr sz="2600" dirty="0"/>
              <a:t> </a:t>
            </a:r>
            <a:r>
              <a:rPr sz="2600" dirty="0" err="1"/>
              <a:t>Sprachen</a:t>
            </a:r>
            <a:endParaRPr sz="2600" dirty="0"/>
          </a:p>
          <a:p>
            <a:pPr marL="800100" lvl="1" indent="-342900">
              <a:buChar char="•"/>
              <a:defRPr sz="1800"/>
            </a:pPr>
            <a:r>
              <a:rPr sz="2600" dirty="0" err="1"/>
              <a:t>Proprietär</a:t>
            </a:r>
            <a:r>
              <a:rPr sz="2600" dirty="0"/>
              <a:t> (</a:t>
            </a:r>
            <a:r>
              <a:rPr sz="2600" dirty="0" err="1"/>
              <a:t>Lizenz</a:t>
            </a:r>
            <a:r>
              <a:rPr sz="2600" dirty="0"/>
              <a:t> —&gt; Klaus </a:t>
            </a:r>
            <a:r>
              <a:rPr sz="2600" dirty="0" err="1"/>
              <a:t>Schießl</a:t>
            </a:r>
            <a:r>
              <a:rPr sz="2600" dirty="0"/>
              <a:t>)</a:t>
            </a:r>
          </a:p>
          <a:p>
            <a:pPr marL="800100" lvl="1" indent="-342900">
              <a:buChar char="•"/>
              <a:defRPr sz="1800"/>
            </a:pPr>
            <a:r>
              <a:rPr sz="2600" dirty="0"/>
              <a:t>ca. 1300 Plugins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36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28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1324" y="2322574"/>
            <a:ext cx="2157102" cy="506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1324" y="3993552"/>
            <a:ext cx="2157102" cy="471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3013" y="5628973"/>
            <a:ext cx="2411105" cy="464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build="p" animBg="1" advAuto="0"/>
      <p:bldP spid="283" grpId="2" animBg="1" advAuto="0"/>
      <p:bldP spid="284" grpId="3" animBg="1" advAuto="0"/>
      <p:bldP spid="285" grpId="4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Java Tools and Technologies 2014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1" name="Shape 29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37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289" name="Screen Shot 2015-01-22 at 1.39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53" y="1858334"/>
            <a:ext cx="3532829" cy="4502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Screen Shot 2015-01-22 at 1.45.4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2778" y="1883734"/>
            <a:ext cx="4587225" cy="1914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-108521" y="-99392"/>
            <a:ext cx="9505058" cy="6984776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497475" y="1901558"/>
            <a:ext cx="8510660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200" b="1">
                <a:solidFill>
                  <a:srgbClr val="FFFFFF"/>
                </a:solidFill>
              </a:rPr>
              <a:t>Apache Maven: Ein Build-Tool für Java</a:t>
            </a:r>
          </a:p>
        </p:txBody>
      </p:sp>
      <p:sp>
        <p:nvSpPr>
          <p:cNvPr id="295" name="Shape 295"/>
          <p:cNvSpPr/>
          <p:nvPr/>
        </p:nvSpPr>
        <p:spPr>
          <a:xfrm>
            <a:off x="5623040" y="1594170"/>
            <a:ext cx="339798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Choose Your Weapon:</a:t>
            </a:r>
          </a:p>
        </p:txBody>
      </p:sp>
      <p:sp>
        <p:nvSpPr>
          <p:cNvPr id="296" name="Shape 2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38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5" y="3460422"/>
            <a:ext cx="2098696" cy="2098696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 dirty="0" err="1"/>
              <a:t>Buil</a:t>
            </a:r>
            <a:r>
              <a:rPr lang="de-DE" sz="4000" dirty="0"/>
              <a:t>d-</a:t>
            </a:r>
            <a:r>
              <a:rPr sz="4000" dirty="0"/>
              <a:t>Tools</a:t>
            </a:r>
          </a:p>
        </p:txBody>
      </p:sp>
      <p:sp>
        <p:nvSpPr>
          <p:cNvPr id="300" name="Shape 300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 b="1"/>
            </a:lvl1pPr>
            <a:lvl2pPr marL="800100" indent="-342900">
              <a:buChar char="•"/>
            </a:lvl2pPr>
          </a:lstStyle>
          <a:p>
            <a:pPr lvl="0">
              <a:defRPr sz="1800" b="0"/>
            </a:pPr>
            <a:r>
              <a:rPr sz="2600" b="1" dirty="0" err="1"/>
              <a:t>Aufgabe</a:t>
            </a:r>
            <a:r>
              <a:rPr sz="2600" b="1" dirty="0"/>
              <a:t> </a:t>
            </a:r>
            <a:r>
              <a:rPr sz="2600" b="1" dirty="0" err="1"/>
              <a:t>eines</a:t>
            </a:r>
            <a:r>
              <a:rPr sz="2600" b="1" dirty="0"/>
              <a:t> Build</a:t>
            </a:r>
            <a:r>
              <a:rPr lang="de-DE" sz="2600" b="1" dirty="0"/>
              <a:t>-</a:t>
            </a:r>
            <a:r>
              <a:rPr sz="2600" b="1" dirty="0"/>
              <a:t>Tools:</a:t>
            </a:r>
          </a:p>
          <a:p>
            <a:pPr lvl="1">
              <a:defRPr sz="1800"/>
            </a:pPr>
            <a:r>
              <a:rPr sz="2600" dirty="0" err="1"/>
              <a:t>Unterstützung</a:t>
            </a:r>
            <a:r>
              <a:rPr sz="2600" dirty="0"/>
              <a:t> </a:t>
            </a:r>
            <a:r>
              <a:rPr sz="2600" dirty="0" err="1"/>
              <a:t>für</a:t>
            </a:r>
            <a:r>
              <a:rPr sz="2600" dirty="0"/>
              <a:t> </a:t>
            </a:r>
            <a:r>
              <a:rPr sz="2600" dirty="0" err="1"/>
              <a:t>jeden</a:t>
            </a:r>
            <a:r>
              <a:rPr sz="2600" dirty="0"/>
              <a:t> </a:t>
            </a:r>
            <a:r>
              <a:rPr sz="2600" dirty="0" err="1"/>
              <a:t>einzelnen</a:t>
            </a:r>
            <a:r>
              <a:rPr sz="2600" dirty="0"/>
              <a:t> </a:t>
            </a:r>
            <a:r>
              <a:rPr sz="2600" dirty="0" err="1"/>
              <a:t>Schritt</a:t>
            </a:r>
            <a:r>
              <a:rPr sz="2600" dirty="0"/>
              <a:t> des Build</a:t>
            </a:r>
            <a:r>
              <a:rPr lang="de-DE" sz="2600" dirty="0"/>
              <a:t>-</a:t>
            </a:r>
            <a:r>
              <a:rPr sz="2600" dirty="0" err="1"/>
              <a:t>Lebenszyklus</a:t>
            </a:r>
            <a:endParaRPr sz="2600" dirty="0"/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39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457200" y="3203428"/>
            <a:ext cx="8651304" cy="326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/>
              <a:t>Apache Maven: </a:t>
            </a:r>
            <a:r>
              <a:rPr sz="26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http://maven.apache.org</a:t>
            </a:r>
            <a:endParaRPr sz="2600" b="1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Beliebtestes Build-Tool für Java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Wird von den meisten IDEs unterstützt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Umfassende Konfigurationsmöglichkeit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Auflösung von Abhängigkeiten (Dependencies)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/>
              <a:t>Zentrale Repositories für Abhängigeiten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2" animBg="1" advAuto="0"/>
      <p:bldP spid="301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Problem</a:t>
            </a:r>
          </a:p>
        </p:txBody>
      </p:sp>
      <p:sp>
        <p:nvSpPr>
          <p:cNvPr id="76" name="Shape 7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600" b="1" dirty="0"/>
              <a:t>Software </a:t>
            </a:r>
            <a:r>
              <a:rPr sz="2600" b="1" dirty="0" err="1"/>
              <a:t>Entwicklung</a:t>
            </a:r>
            <a:r>
              <a:rPr sz="2600" b="1" dirty="0"/>
              <a:t> in der Praxis:</a:t>
            </a:r>
          </a:p>
          <a:p>
            <a:pPr marL="800100" lvl="1" indent="-342900">
              <a:buChar char="•"/>
              <a:defRPr sz="1800"/>
            </a:pPr>
            <a:r>
              <a:rPr sz="2600" dirty="0"/>
              <a:t>Software </a:t>
            </a:r>
            <a:r>
              <a:rPr sz="2600" dirty="0" err="1"/>
              <a:t>Entwicklung</a:t>
            </a:r>
            <a:r>
              <a:rPr sz="2600" dirty="0"/>
              <a:t> </a:t>
            </a:r>
            <a:r>
              <a:rPr sz="2600" dirty="0" err="1"/>
              <a:t>folgt</a:t>
            </a:r>
            <a:r>
              <a:rPr sz="2600" dirty="0"/>
              <a:t> </a:t>
            </a:r>
            <a:r>
              <a:rPr sz="2600" dirty="0" err="1"/>
              <a:t>einem</a:t>
            </a:r>
            <a:r>
              <a:rPr sz="2600" dirty="0"/>
              <a:t> fest</a:t>
            </a:r>
            <a:r>
              <a:rPr lang="de-DE" sz="2600" dirty="0"/>
              <a:t>gelegten</a:t>
            </a:r>
            <a:r>
              <a:rPr sz="2600" dirty="0"/>
              <a:t> </a:t>
            </a:r>
            <a:r>
              <a:rPr sz="2600" dirty="0" err="1"/>
              <a:t>Prozess</a:t>
            </a:r>
            <a:endParaRPr sz="2600" dirty="0"/>
          </a:p>
          <a:p>
            <a:pPr marL="800100" lvl="1" indent="-342900">
              <a:buChar char="•"/>
              <a:defRPr sz="1800"/>
            </a:pPr>
            <a:r>
              <a:rPr sz="2600" dirty="0" err="1">
                <a:solidFill>
                  <a:srgbClr val="FF2600"/>
                </a:solidFill>
              </a:rPr>
              <a:t>Arbeit</a:t>
            </a:r>
            <a:r>
              <a:rPr sz="2600" dirty="0">
                <a:solidFill>
                  <a:srgbClr val="FF2600"/>
                </a:solidFill>
              </a:rPr>
              <a:t> </a:t>
            </a:r>
            <a:r>
              <a:rPr sz="2600" dirty="0" err="1">
                <a:solidFill>
                  <a:srgbClr val="FF2600"/>
                </a:solidFill>
              </a:rPr>
              <a:t>erfolgt</a:t>
            </a:r>
            <a:r>
              <a:rPr sz="2600" dirty="0">
                <a:solidFill>
                  <a:srgbClr val="FF2600"/>
                </a:solidFill>
              </a:rPr>
              <a:t> </a:t>
            </a:r>
            <a:r>
              <a:rPr sz="2600" dirty="0" err="1">
                <a:solidFill>
                  <a:srgbClr val="FF2600"/>
                </a:solidFill>
              </a:rPr>
              <a:t>im</a:t>
            </a:r>
            <a:r>
              <a:rPr sz="2600" dirty="0">
                <a:solidFill>
                  <a:srgbClr val="FF2600"/>
                </a:solidFill>
              </a:rPr>
              <a:t> Team</a:t>
            </a:r>
            <a:r>
              <a:rPr sz="2600" dirty="0"/>
              <a:t> (</a:t>
            </a:r>
            <a:r>
              <a:rPr sz="2600" dirty="0" err="1"/>
              <a:t>z.B</a:t>
            </a:r>
            <a:r>
              <a:rPr sz="2600" dirty="0"/>
              <a:t>. GTA5 —&gt; 1000 Menschen)</a:t>
            </a:r>
          </a:p>
          <a:p>
            <a:pPr marL="1257300" lvl="2" indent="-342900">
              <a:defRPr sz="1800"/>
            </a:pPr>
            <a:r>
              <a:rPr sz="2600" dirty="0" err="1"/>
              <a:t>Erste</a:t>
            </a:r>
            <a:r>
              <a:rPr sz="2600" dirty="0"/>
              <a:t> </a:t>
            </a:r>
            <a:r>
              <a:rPr sz="2600" dirty="0" err="1"/>
              <a:t>Teamarbeit</a:t>
            </a:r>
            <a:r>
              <a:rPr sz="2600" dirty="0"/>
              <a:t> </a:t>
            </a:r>
            <a:r>
              <a:rPr sz="2600" dirty="0" err="1"/>
              <a:t>im</a:t>
            </a:r>
            <a:r>
              <a:rPr sz="2600" dirty="0"/>
              <a:t> </a:t>
            </a:r>
            <a:r>
              <a:rPr sz="2600" dirty="0" err="1"/>
              <a:t>Studium</a:t>
            </a:r>
            <a:r>
              <a:rPr sz="2600" dirty="0"/>
              <a:t>: </a:t>
            </a:r>
            <a:r>
              <a:rPr sz="2600" dirty="0">
                <a:solidFill>
                  <a:srgbClr val="FF2600"/>
                </a:solidFill>
              </a:rPr>
              <a:t>SEP</a:t>
            </a:r>
            <a:endParaRPr sz="2600" dirty="0"/>
          </a:p>
          <a:p>
            <a:pPr marL="800100" lvl="1" indent="-342900">
              <a:buChar char="•"/>
              <a:defRPr sz="1800"/>
            </a:pPr>
            <a:r>
              <a:rPr sz="2600" dirty="0"/>
              <a:t>Software hat in </a:t>
            </a:r>
            <a:r>
              <a:rPr sz="2600" dirty="0" err="1"/>
              <a:t>ihrem</a:t>
            </a:r>
            <a:r>
              <a:rPr sz="2600" dirty="0"/>
              <a:t> </a:t>
            </a:r>
            <a:r>
              <a:rPr sz="2600" dirty="0" err="1"/>
              <a:t>Lebenszyklus</a:t>
            </a:r>
            <a:r>
              <a:rPr sz="2600" dirty="0"/>
              <a:t> </a:t>
            </a:r>
            <a:r>
              <a:rPr sz="2600" dirty="0" err="1"/>
              <a:t>mehrere</a:t>
            </a:r>
            <a:r>
              <a:rPr sz="2600" dirty="0"/>
              <a:t> </a:t>
            </a:r>
            <a:r>
              <a:rPr sz="2600" dirty="0" err="1"/>
              <a:t>Versionen</a:t>
            </a:r>
            <a:r>
              <a:rPr sz="2600" dirty="0"/>
              <a:t> (v0.1 —&gt; v0.2 —&gt; Release 1.0 —&gt; v1.1 —&gt; v1.2… )</a:t>
            </a:r>
          </a:p>
          <a:p>
            <a:pPr lvl="0">
              <a:defRPr sz="1800"/>
            </a:pPr>
            <a:r>
              <a:rPr sz="2600" b="1" dirty="0"/>
              <a:t>Problem: </a:t>
            </a:r>
            <a:r>
              <a:rPr sz="2600" dirty="0" err="1"/>
              <a:t>Wie</a:t>
            </a:r>
            <a:r>
              <a:rPr sz="2600" dirty="0"/>
              <a:t> </a:t>
            </a:r>
            <a:r>
              <a:rPr sz="2600" dirty="0" err="1"/>
              <a:t>kann</a:t>
            </a:r>
            <a:r>
              <a:rPr sz="2600" dirty="0"/>
              <a:t> man </a:t>
            </a:r>
            <a:r>
              <a:rPr sz="2600" dirty="0" err="1"/>
              <a:t>Quellcode</a:t>
            </a:r>
            <a:r>
              <a:rPr sz="2600" dirty="0"/>
              <a:t>, der auf </a:t>
            </a:r>
            <a:r>
              <a:rPr sz="2600" dirty="0" err="1"/>
              <a:t>mehrere</a:t>
            </a:r>
            <a:r>
              <a:rPr sz="2600" dirty="0"/>
              <a:t> </a:t>
            </a:r>
            <a:r>
              <a:rPr sz="2600" dirty="0" err="1"/>
              <a:t>Projekt</a:t>
            </a:r>
            <a:r>
              <a:rPr lang="de-DE" sz="2600" dirty="0"/>
              <a:t>t</a:t>
            </a:r>
            <a:r>
              <a:rPr sz="2600" dirty="0" err="1"/>
              <a:t>eilnehmer</a:t>
            </a:r>
            <a:r>
              <a:rPr sz="2600" dirty="0"/>
              <a:t> </a:t>
            </a:r>
            <a:r>
              <a:rPr sz="2600" dirty="0" err="1"/>
              <a:t>verteilt</a:t>
            </a:r>
            <a:r>
              <a:rPr sz="2600" dirty="0"/>
              <a:t> </a:t>
            </a:r>
            <a:r>
              <a:rPr sz="2600" dirty="0" err="1"/>
              <a:t>ist</a:t>
            </a:r>
            <a:r>
              <a:rPr sz="2600" dirty="0"/>
              <a:t>, </a:t>
            </a:r>
            <a:r>
              <a:rPr sz="2600" dirty="0" err="1"/>
              <a:t>einheitlich</a:t>
            </a:r>
            <a:r>
              <a:rPr sz="2600" dirty="0"/>
              <a:t> </a:t>
            </a:r>
            <a:r>
              <a:rPr sz="2600" dirty="0" err="1"/>
              <a:t>verwalten</a:t>
            </a:r>
            <a:r>
              <a:rPr sz="2600" dirty="0"/>
              <a:t>?</a:t>
            </a:r>
          </a:p>
          <a:p>
            <a:pPr lvl="0">
              <a:defRPr sz="1800"/>
            </a:pPr>
            <a:r>
              <a:rPr sz="2600" b="1" dirty="0"/>
              <a:t>Problem: </a:t>
            </a:r>
            <a:r>
              <a:rPr sz="2600" dirty="0"/>
              <a:t>Was </a:t>
            </a:r>
            <a:r>
              <a:rPr sz="2600" dirty="0" err="1"/>
              <a:t>ist</a:t>
            </a:r>
            <a:r>
              <a:rPr sz="2600" dirty="0"/>
              <a:t>, </a:t>
            </a:r>
            <a:r>
              <a:rPr sz="2600" dirty="0" err="1"/>
              <a:t>wenn</a:t>
            </a:r>
            <a:r>
              <a:rPr sz="2600" dirty="0"/>
              <a:t> </a:t>
            </a:r>
            <a:r>
              <a:rPr sz="2600" dirty="0" err="1"/>
              <a:t>ich</a:t>
            </a:r>
            <a:r>
              <a:rPr sz="2600" dirty="0"/>
              <a:t> </a:t>
            </a:r>
            <a:r>
              <a:rPr sz="2600" dirty="0" err="1"/>
              <a:t>eine</a:t>
            </a:r>
            <a:r>
              <a:rPr sz="2600" dirty="0"/>
              <a:t> </a:t>
            </a:r>
            <a:r>
              <a:rPr sz="2600" dirty="0" err="1"/>
              <a:t>nicht-lauffähige</a:t>
            </a:r>
            <a:r>
              <a:rPr sz="2600" dirty="0"/>
              <a:t> Version </a:t>
            </a:r>
            <a:r>
              <a:rPr sz="2600" dirty="0" err="1"/>
              <a:t>erzeugt</a:t>
            </a:r>
            <a:r>
              <a:rPr sz="2600" dirty="0"/>
              <a:t> </a:t>
            </a:r>
            <a:r>
              <a:rPr sz="2600" dirty="0" err="1"/>
              <a:t>hab</a:t>
            </a:r>
            <a:r>
              <a:rPr lang="de-DE" sz="2600" dirty="0"/>
              <a:t>e?</a:t>
            </a:r>
            <a:r>
              <a:rPr sz="2600" dirty="0"/>
              <a:t> </a:t>
            </a:r>
            <a:r>
              <a:rPr sz="2600" dirty="0" err="1"/>
              <a:t>Wie</a:t>
            </a:r>
            <a:r>
              <a:rPr sz="2600" dirty="0"/>
              <a:t> </a:t>
            </a:r>
            <a:r>
              <a:rPr sz="2600" dirty="0" err="1"/>
              <a:t>kann</a:t>
            </a:r>
            <a:r>
              <a:rPr sz="2600" dirty="0"/>
              <a:t> </a:t>
            </a:r>
            <a:r>
              <a:rPr sz="2600" dirty="0" err="1"/>
              <a:t>ich</a:t>
            </a:r>
            <a:r>
              <a:rPr sz="2600" dirty="0"/>
              <a:t> das</a:t>
            </a:r>
            <a:r>
              <a:rPr lang="de-DE" sz="2600" dirty="0"/>
              <a:t> r</a:t>
            </a:r>
            <a:r>
              <a:rPr sz="2600" dirty="0" err="1"/>
              <a:t>ückgängig</a:t>
            </a:r>
            <a:r>
              <a:rPr lang="de-DE" sz="2600" dirty="0"/>
              <a:t> machen</a:t>
            </a:r>
            <a:r>
              <a:rPr sz="2600" dirty="0"/>
              <a:t>?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4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49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9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49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9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49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49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9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49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49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49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49" fill="hold"/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49" fill="hold"/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49" fill="hold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49" fill="hold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1" build="p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Build Tools</a:t>
            </a:r>
          </a:p>
        </p:txBody>
      </p:sp>
      <p:sp>
        <p:nvSpPr>
          <p:cNvPr id="307" name="Shape 30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lang="de-DE" sz="2600" b="1" dirty="0"/>
              <a:t>Acht </a:t>
            </a:r>
            <a:r>
              <a:rPr sz="2600" b="1" dirty="0" err="1"/>
              <a:t>Phasen</a:t>
            </a:r>
            <a:r>
              <a:rPr sz="2600" b="1" dirty="0"/>
              <a:t> des Build</a:t>
            </a:r>
            <a:r>
              <a:rPr lang="de-DE" b="1" dirty="0"/>
              <a:t>-</a:t>
            </a:r>
            <a:r>
              <a:rPr sz="2600" b="1" dirty="0" err="1"/>
              <a:t>Prozesses</a:t>
            </a:r>
            <a:r>
              <a:rPr sz="2600" b="1" dirty="0"/>
              <a:t> (</a:t>
            </a:r>
            <a:r>
              <a:rPr sz="2600" b="1" dirty="0" err="1"/>
              <a:t>Nach</a:t>
            </a:r>
            <a:r>
              <a:rPr sz="2600" b="1" dirty="0"/>
              <a:t> Maven):</a:t>
            </a:r>
          </a:p>
          <a:p>
            <a:pPr marL="800100" lvl="1" indent="-342900">
              <a:buChar char="•"/>
              <a:defRPr sz="1800"/>
            </a:pPr>
            <a:r>
              <a:rPr sz="2600" i="1" dirty="0"/>
              <a:t>Validate:</a:t>
            </a:r>
            <a:r>
              <a:rPr sz="2600" dirty="0"/>
              <a:t> </a:t>
            </a:r>
            <a:r>
              <a:rPr sz="2600" dirty="0" err="1"/>
              <a:t>Überprüfung</a:t>
            </a:r>
            <a:r>
              <a:rPr sz="2600" dirty="0"/>
              <a:t> der </a:t>
            </a:r>
            <a:r>
              <a:rPr sz="2600" dirty="0" err="1"/>
              <a:t>Projektstruktur</a:t>
            </a:r>
            <a:endParaRPr sz="2600" dirty="0"/>
          </a:p>
          <a:p>
            <a:pPr marL="800100" lvl="1" indent="-342900">
              <a:buChar char="•"/>
              <a:defRPr sz="1800"/>
            </a:pPr>
            <a:r>
              <a:rPr sz="2600" i="1" dirty="0"/>
              <a:t>Compile:</a:t>
            </a:r>
            <a:r>
              <a:rPr sz="2600" dirty="0"/>
              <a:t> </a:t>
            </a:r>
            <a:r>
              <a:rPr sz="2600" dirty="0" err="1"/>
              <a:t>Quellcode</a:t>
            </a:r>
            <a:r>
              <a:rPr sz="2600" dirty="0"/>
              <a:t> </a:t>
            </a:r>
            <a:r>
              <a:rPr sz="2600" dirty="0" err="1"/>
              <a:t>wird</a:t>
            </a:r>
            <a:r>
              <a:rPr sz="2600" dirty="0"/>
              <a:t> </a:t>
            </a:r>
            <a:r>
              <a:rPr sz="2600" dirty="0" err="1"/>
              <a:t>übersetzt</a:t>
            </a:r>
            <a:endParaRPr sz="2600" dirty="0"/>
          </a:p>
          <a:p>
            <a:pPr marL="800100" lvl="1" indent="-342900">
              <a:buChar char="•"/>
              <a:defRPr sz="1800"/>
            </a:pPr>
            <a:r>
              <a:rPr sz="2600" i="1" dirty="0"/>
              <a:t>Test:</a:t>
            </a:r>
            <a:r>
              <a:rPr sz="2600" dirty="0"/>
              <a:t> </a:t>
            </a:r>
            <a:r>
              <a:rPr sz="2600" dirty="0" err="1"/>
              <a:t>Ausführung</a:t>
            </a:r>
            <a:r>
              <a:rPr sz="2600" dirty="0"/>
              <a:t> von Unit-Tests</a:t>
            </a:r>
          </a:p>
          <a:p>
            <a:pPr marL="800100" lvl="1" indent="-342900">
              <a:buChar char="•"/>
              <a:defRPr sz="1800"/>
            </a:pPr>
            <a:r>
              <a:rPr sz="2600" i="1" dirty="0"/>
              <a:t>Package:</a:t>
            </a:r>
            <a:r>
              <a:rPr sz="2600" dirty="0"/>
              <a:t> </a:t>
            </a:r>
            <a:r>
              <a:rPr sz="2600" dirty="0" err="1"/>
              <a:t>Verpacken</a:t>
            </a:r>
            <a:r>
              <a:rPr sz="2600" dirty="0"/>
              <a:t> des Bytecodes </a:t>
            </a:r>
            <a:r>
              <a:rPr sz="2600" dirty="0" err="1"/>
              <a:t>als</a:t>
            </a:r>
            <a:r>
              <a:rPr sz="2600" dirty="0"/>
              <a:t> </a:t>
            </a:r>
            <a:r>
              <a:rPr sz="2600" dirty="0" err="1"/>
              <a:t>Paket</a:t>
            </a:r>
            <a:r>
              <a:rPr sz="2600" dirty="0"/>
              <a:t> (Jar)</a:t>
            </a:r>
          </a:p>
          <a:p>
            <a:pPr marL="800100" lvl="1" indent="-342900">
              <a:buChar char="•"/>
              <a:defRPr sz="1800"/>
            </a:pPr>
            <a:r>
              <a:rPr sz="2600" i="1" dirty="0"/>
              <a:t>Integration-Test: </a:t>
            </a:r>
            <a:r>
              <a:rPr sz="2600" dirty="0" err="1"/>
              <a:t>Überprüfung</a:t>
            </a:r>
            <a:r>
              <a:rPr sz="2600" dirty="0"/>
              <a:t> der </a:t>
            </a:r>
            <a:r>
              <a:rPr sz="2600" dirty="0" err="1"/>
              <a:t>Umgebung</a:t>
            </a:r>
            <a:r>
              <a:rPr sz="2600" dirty="0"/>
              <a:t> (Plat</a:t>
            </a:r>
            <a:r>
              <a:rPr lang="de-DE" sz="2600" dirty="0"/>
              <a:t>t</a:t>
            </a:r>
            <a:r>
              <a:rPr sz="2600" dirty="0"/>
              <a:t>form)</a:t>
            </a:r>
          </a:p>
          <a:p>
            <a:pPr marL="800100" lvl="1" indent="-342900">
              <a:buChar char="•"/>
              <a:defRPr sz="1800"/>
            </a:pPr>
            <a:r>
              <a:rPr sz="2600" i="1" dirty="0"/>
              <a:t>Verify:</a:t>
            </a:r>
            <a:r>
              <a:rPr sz="2600" dirty="0"/>
              <a:t> </a:t>
            </a:r>
            <a:r>
              <a:rPr sz="2600" dirty="0" err="1"/>
              <a:t>Überprüfung</a:t>
            </a:r>
            <a:r>
              <a:rPr sz="2600" dirty="0"/>
              <a:t> der Pak</a:t>
            </a:r>
            <a:r>
              <a:rPr lang="de-DE" sz="2600" dirty="0"/>
              <a:t>et</a:t>
            </a:r>
            <a:r>
              <a:rPr sz="2600" dirty="0" err="1"/>
              <a:t>struktur</a:t>
            </a:r>
            <a:endParaRPr sz="2600" dirty="0"/>
          </a:p>
          <a:p>
            <a:pPr marL="800100" lvl="1" indent="-342900">
              <a:buChar char="•"/>
              <a:defRPr sz="1800"/>
            </a:pPr>
            <a:r>
              <a:rPr sz="2600" i="1" dirty="0"/>
              <a:t>Install: </a:t>
            </a:r>
            <a:r>
              <a:rPr sz="2600" dirty="0" err="1"/>
              <a:t>Installieren</a:t>
            </a:r>
            <a:r>
              <a:rPr sz="2600" dirty="0"/>
              <a:t> </a:t>
            </a:r>
            <a:r>
              <a:rPr sz="2600" dirty="0" err="1"/>
              <a:t>im</a:t>
            </a:r>
            <a:r>
              <a:rPr sz="2600" dirty="0"/>
              <a:t> </a:t>
            </a:r>
            <a:r>
              <a:rPr sz="2600" dirty="0" err="1"/>
              <a:t>lokalen</a:t>
            </a:r>
            <a:r>
              <a:rPr sz="2600" dirty="0"/>
              <a:t> Repository</a:t>
            </a:r>
          </a:p>
          <a:p>
            <a:pPr marL="800100" lvl="1" indent="-342900">
              <a:buChar char="•"/>
              <a:defRPr sz="1800"/>
            </a:pPr>
            <a:r>
              <a:rPr sz="2600" i="1" dirty="0"/>
              <a:t>Deploy:</a:t>
            </a:r>
            <a:r>
              <a:rPr sz="2600" dirty="0"/>
              <a:t> </a:t>
            </a:r>
            <a:r>
              <a:rPr sz="2600" dirty="0" err="1"/>
              <a:t>Installieren</a:t>
            </a:r>
            <a:r>
              <a:rPr sz="2600" dirty="0"/>
              <a:t> </a:t>
            </a:r>
            <a:r>
              <a:rPr sz="2600" dirty="0" err="1"/>
              <a:t>im</a:t>
            </a:r>
            <a:r>
              <a:rPr sz="2600" dirty="0"/>
              <a:t> </a:t>
            </a:r>
            <a:r>
              <a:rPr sz="2600" dirty="0" err="1"/>
              <a:t>fernen</a:t>
            </a:r>
            <a:r>
              <a:rPr sz="2600" dirty="0"/>
              <a:t> Repository (</a:t>
            </a:r>
            <a:r>
              <a:rPr sz="2600" dirty="0" err="1"/>
              <a:t>Auslieferung</a:t>
            </a:r>
            <a:r>
              <a:rPr sz="2600" dirty="0"/>
              <a:t>)</a:t>
            </a:r>
          </a:p>
        </p:txBody>
      </p:sp>
      <p:sp>
        <p:nvSpPr>
          <p:cNvPr id="308" name="Shape 30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40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1" build="p" bldLvl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Build Tools</a:t>
            </a:r>
          </a:p>
        </p:txBody>
      </p:sp>
      <p:sp>
        <p:nvSpPr>
          <p:cNvPr id="313" name="Shape 31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2600" b="1" dirty="0"/>
              <a:t>Apache Maven: </a:t>
            </a:r>
            <a:r>
              <a:rPr sz="2600" b="1" dirty="0" err="1"/>
              <a:t>Sequentielle</a:t>
            </a:r>
            <a:r>
              <a:rPr sz="2600" b="1" dirty="0"/>
              <a:t> </a:t>
            </a:r>
            <a:r>
              <a:rPr sz="2600" b="1" dirty="0" err="1"/>
              <a:t>Ausführung</a:t>
            </a:r>
            <a:r>
              <a:rPr sz="2600" b="1" dirty="0"/>
              <a:t> von </a:t>
            </a:r>
            <a:r>
              <a:rPr sz="2600" b="1" dirty="0" err="1"/>
              <a:t>Phasen</a:t>
            </a:r>
            <a:endParaRPr sz="2600" b="1" dirty="0"/>
          </a:p>
          <a:p>
            <a:pPr marL="800100" lvl="1" indent="-342900">
              <a:buChar char="•"/>
              <a:defRPr sz="1800"/>
            </a:pPr>
            <a:r>
              <a:rPr sz="2600" dirty="0" err="1"/>
              <a:t>Benutzer</a:t>
            </a:r>
            <a:r>
              <a:rPr sz="2600" dirty="0"/>
              <a:t> </a:t>
            </a:r>
            <a:r>
              <a:rPr sz="2600" dirty="0" err="1"/>
              <a:t>spezifiziert</a:t>
            </a:r>
            <a:r>
              <a:rPr sz="2600" dirty="0"/>
              <a:t> </a:t>
            </a:r>
            <a:r>
              <a:rPr sz="2600" dirty="0" err="1"/>
              <a:t>eine</a:t>
            </a:r>
            <a:r>
              <a:rPr sz="2600" dirty="0"/>
              <a:t> Phase</a:t>
            </a:r>
            <a:r>
              <a:rPr lang="de-DE" sz="2600" dirty="0"/>
              <a:t>,</a:t>
            </a:r>
            <a:r>
              <a:rPr sz="2600" dirty="0"/>
              <a:t> die </a:t>
            </a:r>
            <a:r>
              <a:rPr sz="2600" dirty="0" err="1"/>
              <a:t>er</a:t>
            </a:r>
            <a:r>
              <a:rPr sz="2600" dirty="0"/>
              <a:t> </a:t>
            </a:r>
            <a:r>
              <a:rPr sz="2600" dirty="0" err="1"/>
              <a:t>ausführen</a:t>
            </a:r>
            <a:r>
              <a:rPr sz="2600" dirty="0"/>
              <a:t> </a:t>
            </a:r>
            <a:r>
              <a:rPr sz="2600" dirty="0" err="1"/>
              <a:t>möchte</a:t>
            </a:r>
            <a:r>
              <a:rPr sz="2600" dirty="0"/>
              <a:t>.</a:t>
            </a:r>
          </a:p>
          <a:p>
            <a:pPr marL="800100" lvl="1" indent="-342900">
              <a:buChar char="•"/>
              <a:defRPr sz="1800"/>
            </a:pPr>
            <a:r>
              <a:rPr sz="2600" dirty="0"/>
              <a:t>Maven </a:t>
            </a:r>
            <a:r>
              <a:rPr sz="2600" dirty="0" err="1"/>
              <a:t>führt</a:t>
            </a:r>
            <a:r>
              <a:rPr sz="2600" dirty="0"/>
              <a:t> </a:t>
            </a:r>
            <a:r>
              <a:rPr sz="2600" dirty="0" err="1"/>
              <a:t>alle</a:t>
            </a:r>
            <a:r>
              <a:rPr sz="2600" dirty="0"/>
              <a:t> </a:t>
            </a:r>
            <a:r>
              <a:rPr sz="2600" dirty="0" err="1"/>
              <a:t>Phasen</a:t>
            </a:r>
            <a:r>
              <a:rPr sz="2600" dirty="0"/>
              <a:t> </a:t>
            </a:r>
            <a:r>
              <a:rPr sz="2600" dirty="0" err="1"/>
              <a:t>bis</a:t>
            </a:r>
            <a:r>
              <a:rPr sz="2600" dirty="0"/>
              <a:t> </a:t>
            </a:r>
            <a:r>
              <a:rPr sz="2600" dirty="0" err="1"/>
              <a:t>zu</a:t>
            </a:r>
            <a:r>
              <a:rPr sz="2600" dirty="0"/>
              <a:t> der </a:t>
            </a:r>
            <a:r>
              <a:rPr sz="2600" dirty="0" err="1"/>
              <a:t>genannten</a:t>
            </a:r>
            <a:r>
              <a:rPr sz="2600" dirty="0"/>
              <a:t> Phase </a:t>
            </a:r>
            <a:r>
              <a:rPr sz="2600" dirty="0" err="1"/>
              <a:t>aus.</a:t>
            </a:r>
            <a:endParaRPr sz="2600" dirty="0"/>
          </a:p>
          <a:p>
            <a:pPr lvl="0">
              <a:defRPr sz="1800"/>
            </a:pPr>
            <a:r>
              <a:rPr sz="2600" b="1" dirty="0" err="1"/>
              <a:t>Ausführen</a:t>
            </a:r>
            <a:r>
              <a:rPr sz="2600" b="1" dirty="0"/>
              <a:t> </a:t>
            </a:r>
            <a:r>
              <a:rPr sz="2600" b="1" dirty="0" err="1"/>
              <a:t>einer</a:t>
            </a:r>
            <a:r>
              <a:rPr sz="2600" b="1" dirty="0"/>
              <a:t> Phase </a:t>
            </a:r>
            <a:r>
              <a:rPr sz="2600" b="1" dirty="0" err="1"/>
              <a:t>bedeutet</a:t>
            </a:r>
            <a:r>
              <a:rPr sz="2600" b="1" dirty="0"/>
              <a:t> </a:t>
            </a:r>
            <a:r>
              <a:rPr sz="2600" b="1" dirty="0" err="1"/>
              <a:t>Ausführen</a:t>
            </a:r>
            <a:r>
              <a:rPr sz="2600" b="1" dirty="0"/>
              <a:t> von </a:t>
            </a:r>
            <a:r>
              <a:rPr sz="2600" b="1" dirty="0" err="1"/>
              <a:t>Zielen</a:t>
            </a:r>
            <a:endParaRPr sz="2600" b="1" dirty="0"/>
          </a:p>
          <a:p>
            <a:pPr marL="800100" lvl="1" indent="-342900">
              <a:buChar char="•"/>
              <a:defRPr sz="1800"/>
            </a:pPr>
            <a:r>
              <a:rPr sz="2600" dirty="0" err="1"/>
              <a:t>Ziele</a:t>
            </a:r>
            <a:r>
              <a:rPr sz="2600" dirty="0"/>
              <a:t> </a:t>
            </a:r>
            <a:r>
              <a:rPr sz="2600" dirty="0" err="1"/>
              <a:t>werden</a:t>
            </a:r>
            <a:r>
              <a:rPr sz="2600" dirty="0"/>
              <a:t> von </a:t>
            </a:r>
            <a:r>
              <a:rPr sz="2600" b="1" dirty="0"/>
              <a:t>Plugins</a:t>
            </a:r>
            <a:r>
              <a:rPr sz="2600" dirty="0"/>
              <a:t> </a:t>
            </a:r>
            <a:r>
              <a:rPr sz="2600" dirty="0" err="1"/>
              <a:t>implementiert</a:t>
            </a:r>
            <a:r>
              <a:rPr sz="2600" dirty="0"/>
              <a:t>.</a:t>
            </a:r>
            <a:endParaRPr sz="2600" b="1" dirty="0"/>
          </a:p>
          <a:p>
            <a:pPr marL="800100" lvl="1" indent="-342900">
              <a:buChar char="•"/>
              <a:defRPr sz="1800"/>
            </a:pPr>
            <a:r>
              <a:rPr sz="2600" dirty="0"/>
              <a:t>Maven </a:t>
            </a:r>
            <a:r>
              <a:rPr sz="2600" dirty="0" err="1"/>
              <a:t>liefert</a:t>
            </a:r>
            <a:r>
              <a:rPr sz="2600" dirty="0"/>
              <a:t> </a:t>
            </a:r>
            <a:r>
              <a:rPr sz="2600" dirty="0" err="1"/>
              <a:t>vordefinierte</a:t>
            </a:r>
            <a:r>
              <a:rPr sz="2600" dirty="0"/>
              <a:t> Plugins </a:t>
            </a:r>
          </a:p>
          <a:p>
            <a:pPr marL="1257300" lvl="2" indent="-342900">
              <a:defRPr sz="1800"/>
            </a:pPr>
            <a:r>
              <a:rPr sz="2600" dirty="0" err="1"/>
              <a:t>Beispiel</a:t>
            </a:r>
            <a:r>
              <a:rPr sz="2600" dirty="0"/>
              <a:t>: Dependency-Plugin, Jar-Plugin, </a:t>
            </a:r>
            <a:r>
              <a:rPr sz="2600" dirty="0" err="1"/>
              <a:t>usw</a:t>
            </a:r>
            <a:r>
              <a:rPr sz="2600" dirty="0"/>
              <a:t>.</a:t>
            </a:r>
          </a:p>
          <a:p>
            <a:pPr marL="800100" lvl="1" indent="-342900">
              <a:buChar char="•"/>
              <a:defRPr sz="1800"/>
            </a:pPr>
            <a:r>
              <a:rPr sz="2600" dirty="0"/>
              <a:t>Integration von Plugins von </a:t>
            </a:r>
            <a:r>
              <a:rPr sz="2600" dirty="0" err="1"/>
              <a:t>Dritten</a:t>
            </a:r>
            <a:r>
              <a:rPr sz="2600" dirty="0"/>
              <a:t> </a:t>
            </a:r>
            <a:r>
              <a:rPr sz="2600" dirty="0" err="1"/>
              <a:t>problemlos</a:t>
            </a:r>
            <a:r>
              <a:rPr sz="2600" dirty="0"/>
              <a:t> </a:t>
            </a:r>
            <a:r>
              <a:rPr sz="2600" dirty="0" err="1"/>
              <a:t>möglich</a:t>
            </a:r>
            <a:endParaRPr sz="2600" dirty="0"/>
          </a:p>
        </p:txBody>
      </p:sp>
      <p:sp>
        <p:nvSpPr>
          <p:cNvPr id="314" name="Shape 31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41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1" build="p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Build Tools</a:t>
            </a:r>
          </a:p>
        </p:txBody>
      </p:sp>
      <p:sp>
        <p:nvSpPr>
          <p:cNvPr id="319" name="Shape 319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marL="339470" lvl="0" indent="-339470" defTabSz="905255">
              <a:defRPr sz="1800"/>
            </a:pPr>
            <a:r>
              <a:rPr sz="2574" b="1"/>
              <a:t>Ausführung von Maven:</a:t>
            </a:r>
          </a:p>
          <a:p>
            <a:pPr marL="792098" lvl="1" indent="-339470" defTabSz="905255">
              <a:buChar char="•"/>
              <a:defRPr sz="1800"/>
            </a:pPr>
            <a:r>
              <a:rPr sz="2574" i="1"/>
              <a:t>CLI der Phase “Package” und dessen Ziele:  </a:t>
            </a:r>
          </a:p>
          <a:p>
            <a:pPr marL="1244727" lvl="2" indent="-339470" defTabSz="905255">
              <a:defRPr sz="1800"/>
            </a:pPr>
            <a:r>
              <a:rPr sz="2178">
                <a:latin typeface="Source Code Pro"/>
                <a:ea typeface="Source Code Pro"/>
                <a:cs typeface="Source Code Pro"/>
                <a:sym typeface="Source Code Pro"/>
              </a:rPr>
              <a:t>$&gt; mvn package</a:t>
            </a:r>
          </a:p>
          <a:p>
            <a:pPr marL="792098" lvl="1" indent="-339470" defTabSz="905255">
              <a:buChar char="•"/>
              <a:defRPr sz="1800"/>
            </a:pPr>
            <a:r>
              <a:rPr sz="2574" i="1"/>
              <a:t>CLI des Ziels “copy-dependency” des Plugins “dependency”  </a:t>
            </a:r>
          </a:p>
          <a:p>
            <a:pPr marL="1244727" lvl="2" indent="-339470" defTabSz="905255">
              <a:defRPr sz="1800"/>
            </a:pPr>
            <a:r>
              <a:rPr sz="2178">
                <a:latin typeface="Source Code Pro"/>
                <a:ea typeface="Source Code Pro"/>
                <a:cs typeface="Source Code Pro"/>
                <a:sym typeface="Source Code Pro"/>
              </a:rPr>
              <a:t>$&gt; mvn dependency:copy-dependencies</a:t>
            </a:r>
          </a:p>
        </p:txBody>
      </p:sp>
      <p:sp>
        <p:nvSpPr>
          <p:cNvPr id="326" name="Shape 32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42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320" name="Screen Shot 2015-01-22 at 10.20.0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2152" y="4274454"/>
            <a:ext cx="2520043" cy="2049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 Shot 2015-01-22 at 12.29.2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4036" y="4274454"/>
            <a:ext cx="2514177" cy="2049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Screen Shot 2015-01-22 at 12.46.31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919" y="4240078"/>
            <a:ext cx="2303847" cy="1934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7859" y="6372547"/>
            <a:ext cx="1306531" cy="306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03432" y="6375826"/>
            <a:ext cx="1560222" cy="30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023" y="6335697"/>
            <a:ext cx="1405128" cy="306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Build Tools</a:t>
            </a:r>
          </a:p>
        </p:txBody>
      </p:sp>
      <p:sp>
        <p:nvSpPr>
          <p:cNvPr id="329" name="Shape 329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2600" b="1"/>
              <a:t>Konfiguration über die Datei: </a:t>
            </a:r>
            <a:r>
              <a:rPr sz="2600">
                <a:latin typeface="Source Code Pro"/>
                <a:ea typeface="Source Code Pro"/>
                <a:cs typeface="Source Code Pro"/>
                <a:sym typeface="Source Code Pro"/>
              </a:rPr>
              <a:t>pom.xml</a:t>
            </a:r>
          </a:p>
        </p:txBody>
      </p:sp>
      <p:sp>
        <p:nvSpPr>
          <p:cNvPr id="337" name="Shape 33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43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834424" y="2017619"/>
            <a:ext cx="446349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&lt;project&gt;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&lt;modelVersion&gt;4.0.0&lt;/modelVersion&gt;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&lt;groupId&gt;de.unipassau.fim.prog1&lt;/groupId&gt;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&lt;artifactId&gt;my-awesome-app&lt;/artifactId&gt;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&lt;version&gt;0.1&lt;/version&gt;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&lt;/project&gt;</a:t>
            </a:r>
          </a:p>
        </p:txBody>
      </p:sp>
      <p:sp>
        <p:nvSpPr>
          <p:cNvPr id="331" name="Shape 331"/>
          <p:cNvSpPr/>
          <p:nvPr/>
        </p:nvSpPr>
        <p:spPr>
          <a:xfrm>
            <a:off x="438944" y="3420159"/>
            <a:ext cx="8266112" cy="600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spcBef>
                <a:spcPts val="600"/>
              </a:spcBef>
              <a:buSzPct val="100000"/>
              <a:buFont typeface="Arial"/>
              <a:buChar char="•"/>
              <a:defRPr sz="2600" b="1"/>
            </a:lvl1pPr>
          </a:lstStyle>
          <a:p>
            <a:pPr lvl="0">
              <a:defRPr sz="1800" b="0"/>
            </a:pPr>
            <a:r>
              <a:rPr sz="2600" b="1"/>
              <a:t>Beispiel für das Hinzufügen von Abhängigkeiten:</a:t>
            </a:r>
          </a:p>
        </p:txBody>
      </p:sp>
      <p:sp>
        <p:nvSpPr>
          <p:cNvPr id="332" name="Shape 332"/>
          <p:cNvSpPr/>
          <p:nvPr/>
        </p:nvSpPr>
        <p:spPr>
          <a:xfrm>
            <a:off x="735348" y="3928241"/>
            <a:ext cx="5256099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&lt;dependencies&gt;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  &lt;dependency&gt;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    &lt;groupId&gt;log4j&lt;/groupId&gt;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    &lt;artifactId&gt;log4j&lt;/artifactId&gt;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    &lt;version&gt;1.2.17&lt;/version&gt;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  &lt;/dependency&gt;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  &lt;dependency&gt;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    &lt;groupId&gt;mysql&lt;/groupId&gt;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    &lt;artifactId&gt;mysql-connector-java&lt;/artifactId&gt;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    &lt;version&gt;5.1.34&lt;/version&gt;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  &lt;/dependency&gt;</a:t>
            </a:r>
          </a:p>
          <a:p>
            <a:pPr lvl="0" defTabSz="457200"/>
            <a:r>
              <a:rPr sz="1300">
                <a:latin typeface="Courier"/>
                <a:ea typeface="Courier"/>
                <a:cs typeface="Courier"/>
                <a:sym typeface="Courier"/>
              </a:rPr>
              <a:t>  &lt;/dependencies&gt;</a:t>
            </a:r>
          </a:p>
        </p:txBody>
      </p:sp>
      <p:sp>
        <p:nvSpPr>
          <p:cNvPr id="333" name="Shape 333"/>
          <p:cNvSpPr/>
          <p:nvPr/>
        </p:nvSpPr>
        <p:spPr>
          <a:xfrm flipH="1">
            <a:off x="4753793" y="4671233"/>
            <a:ext cx="1761952" cy="1"/>
          </a:xfrm>
          <a:prstGeom prst="line">
            <a:avLst/>
          </a:prstGeom>
          <a:ln w="28575">
            <a:solidFill/>
            <a:tailEnd type="triangle"/>
          </a:ln>
        </p:spPr>
        <p:txBody>
          <a:bodyPr lIns="45719" rIns="45719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6776403" y="4360724"/>
            <a:ext cx="187110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Bibliothek für den </a:t>
            </a:r>
          </a:p>
          <a:p>
            <a:pPr lvl="0"/>
            <a:r>
              <a:t>Logger “log4j”</a:t>
            </a:r>
          </a:p>
        </p:txBody>
      </p:sp>
      <p:sp>
        <p:nvSpPr>
          <p:cNvPr id="335" name="Shape 335"/>
          <p:cNvSpPr/>
          <p:nvPr/>
        </p:nvSpPr>
        <p:spPr>
          <a:xfrm>
            <a:off x="6729131" y="5351364"/>
            <a:ext cx="196564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t>Bibliothek für die </a:t>
            </a:r>
          </a:p>
          <a:p>
            <a:pPr lvl="0"/>
            <a:r>
              <a:t>MySQL-Schnittstelle</a:t>
            </a:r>
          </a:p>
        </p:txBody>
      </p:sp>
      <p:sp>
        <p:nvSpPr>
          <p:cNvPr id="336" name="Shape 336"/>
          <p:cNvSpPr/>
          <p:nvPr/>
        </p:nvSpPr>
        <p:spPr>
          <a:xfrm flipH="1">
            <a:off x="5965243" y="5676484"/>
            <a:ext cx="500619" cy="1"/>
          </a:xfrm>
          <a:prstGeom prst="line">
            <a:avLst/>
          </a:prstGeom>
          <a:ln w="28575">
            <a:solidFill/>
            <a:tailEnd type="triangle"/>
          </a:ln>
        </p:spPr>
        <p:txBody>
          <a:bodyPr lIns="45719" rIns="45719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1" animBg="1" advAuto="0"/>
      <p:bldP spid="330" grpId="2" animBg="1" advAuto="0"/>
      <p:bldP spid="331" grpId="3" animBg="1" advAuto="0"/>
      <p:bldP spid="332" grpId="4" animBg="1" advAuto="0"/>
      <p:bldP spid="333" grpId="6" animBg="1" advAuto="0"/>
      <p:bldP spid="334" grpId="5" animBg="1" advAuto="0"/>
      <p:bldP spid="335" grpId="7" animBg="1" advAuto="0"/>
      <p:bldP spid="336" grpId="8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Build Tools</a:t>
            </a:r>
          </a:p>
        </p:txBody>
      </p:sp>
      <p:sp>
        <p:nvSpPr>
          <p:cNvPr id="342" name="Shape 34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 b="1"/>
            </a:lvl1pPr>
          </a:lstStyle>
          <a:p>
            <a:pPr lvl="0">
              <a:defRPr sz="1800" b="0"/>
            </a:pPr>
            <a:r>
              <a:rPr sz="2600" b="1" dirty="0" err="1"/>
              <a:t>Beispiel</a:t>
            </a:r>
            <a:r>
              <a:rPr sz="2600" b="1" dirty="0"/>
              <a:t> </a:t>
            </a:r>
            <a:r>
              <a:rPr sz="2600" b="1" dirty="0" err="1"/>
              <a:t>für</a:t>
            </a:r>
            <a:r>
              <a:rPr sz="2600" b="1" dirty="0"/>
              <a:t> das </a:t>
            </a:r>
            <a:r>
              <a:rPr sz="2600" b="1" dirty="0" err="1"/>
              <a:t>Packen</a:t>
            </a:r>
            <a:r>
              <a:rPr sz="2600" b="1" dirty="0"/>
              <a:t> </a:t>
            </a:r>
            <a:r>
              <a:rPr sz="2600" b="1" dirty="0" err="1"/>
              <a:t>einer</a:t>
            </a:r>
            <a:r>
              <a:rPr sz="2600" b="1" dirty="0"/>
              <a:t> </a:t>
            </a:r>
            <a:r>
              <a:rPr sz="2600" b="1" dirty="0" err="1"/>
              <a:t>ausführbaren</a:t>
            </a:r>
            <a:r>
              <a:rPr sz="2600" b="1" dirty="0"/>
              <a:t> Jar</a:t>
            </a:r>
            <a:r>
              <a:rPr lang="de-DE" sz="2600" b="1" dirty="0"/>
              <a:t>-</a:t>
            </a:r>
            <a:r>
              <a:rPr sz="2600" b="1" dirty="0" err="1"/>
              <a:t>Datei</a:t>
            </a:r>
            <a:r>
              <a:rPr sz="2600" b="1" dirty="0"/>
              <a:t> in</a:t>
            </a:r>
            <a:r>
              <a:rPr lang="de-DE" sz="2600" b="1" dirty="0"/>
              <a:t>k</a:t>
            </a:r>
            <a:r>
              <a:rPr sz="2600" b="1" dirty="0"/>
              <a:t>l. </a:t>
            </a:r>
            <a:r>
              <a:rPr sz="2600" b="1" dirty="0" err="1"/>
              <a:t>Abhängigkeiten</a:t>
            </a:r>
            <a:r>
              <a:rPr sz="2600" b="1" dirty="0"/>
              <a:t> </a:t>
            </a:r>
            <a:r>
              <a:rPr sz="2600" b="1" dirty="0" err="1"/>
              <a:t>mit</a:t>
            </a:r>
            <a:r>
              <a:rPr sz="2600" b="1" dirty="0"/>
              <a:t> </a:t>
            </a:r>
            <a:r>
              <a:rPr sz="2600" b="1" dirty="0" err="1"/>
              <a:t>dem</a:t>
            </a:r>
            <a:r>
              <a:rPr sz="2600" b="1" dirty="0"/>
              <a:t> Maven-Assembly-Plugin:</a:t>
            </a:r>
          </a:p>
        </p:txBody>
      </p:sp>
      <p:sp>
        <p:nvSpPr>
          <p:cNvPr id="352" name="Shape 35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44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798567" y="2985987"/>
            <a:ext cx="6653914" cy="330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&lt;build&gt;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&lt;plugins&gt;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&lt;plugin&gt;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  &lt;artifactId&gt;maven-assembly-plugin&lt;/artifactId&gt;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  &lt;configuration&gt;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    &lt;archive&gt;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      &lt;manifest&gt;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        &lt;mainClass&gt;de.unipassau.fim.prog1.Main&lt;/mainClass&gt;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      &lt;/manifest&gt;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    &lt;/archive&gt;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    &lt;descriptorRefs&gt;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      &lt;descriptorRef&gt;jar-with-dependencies&lt;/descriptorRef&gt;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    &lt;/descriptorRefs&gt;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  &lt;/configuration&gt;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  &lt;/plugin&gt;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  &lt;/plugins&gt;</a:t>
            </a:r>
          </a:p>
          <a:p>
            <a:pPr lvl="0" defTabSz="457200"/>
            <a:r>
              <a:rPr sz="1300">
                <a:latin typeface="Consolas"/>
                <a:ea typeface="Consolas"/>
                <a:cs typeface="Consolas"/>
                <a:sym typeface="Consolas"/>
              </a:rPr>
              <a:t>&lt;/build&gt;</a:t>
            </a:r>
          </a:p>
        </p:txBody>
      </p:sp>
      <p:sp>
        <p:nvSpPr>
          <p:cNvPr id="344" name="Shape 344"/>
          <p:cNvSpPr/>
          <p:nvPr/>
        </p:nvSpPr>
        <p:spPr>
          <a:xfrm flipH="1" flipV="1">
            <a:off x="2098252" y="3364947"/>
            <a:ext cx="3389850" cy="1"/>
          </a:xfrm>
          <a:prstGeom prst="line">
            <a:avLst/>
          </a:prstGeom>
          <a:ln w="28575">
            <a:solidFill/>
            <a:tailEnd type="triangle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/>
            <a:endParaRPr dirty="0"/>
          </a:p>
        </p:txBody>
      </p:sp>
      <p:sp>
        <p:nvSpPr>
          <p:cNvPr id="345" name="Shape 345"/>
          <p:cNvSpPr/>
          <p:nvPr/>
        </p:nvSpPr>
        <p:spPr>
          <a:xfrm>
            <a:off x="5724416" y="3179527"/>
            <a:ext cx="24109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3F6797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F6797"/>
                </a:solidFill>
              </a:rPr>
              <a:t>Hinzufügen eines Plugins</a:t>
            </a:r>
          </a:p>
        </p:txBody>
      </p:sp>
      <p:sp>
        <p:nvSpPr>
          <p:cNvPr id="346" name="Shape 346"/>
          <p:cNvSpPr/>
          <p:nvPr/>
        </p:nvSpPr>
        <p:spPr>
          <a:xfrm flipH="1">
            <a:off x="2964469" y="3968919"/>
            <a:ext cx="2610871" cy="303728"/>
          </a:xfrm>
          <a:prstGeom prst="line">
            <a:avLst/>
          </a:prstGeom>
          <a:ln w="28575">
            <a:solidFill/>
            <a:tailEnd type="triangle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/>
            <a:endParaRPr dirty="0"/>
          </a:p>
        </p:txBody>
      </p:sp>
      <p:sp>
        <p:nvSpPr>
          <p:cNvPr id="347" name="Shape 347"/>
          <p:cNvSpPr/>
          <p:nvPr/>
        </p:nvSpPr>
        <p:spPr>
          <a:xfrm>
            <a:off x="5746987" y="3778468"/>
            <a:ext cx="31470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3F6797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3F6797"/>
                </a:solidFill>
              </a:rPr>
              <a:t>Konfiguration der Manifest-Datei</a:t>
            </a:r>
          </a:p>
        </p:txBody>
      </p:sp>
      <p:sp>
        <p:nvSpPr>
          <p:cNvPr id="348" name="Shape 348"/>
          <p:cNvSpPr/>
          <p:nvPr/>
        </p:nvSpPr>
        <p:spPr>
          <a:xfrm flipH="1" flipV="1">
            <a:off x="3354000" y="5388166"/>
            <a:ext cx="2265383" cy="483916"/>
          </a:xfrm>
          <a:prstGeom prst="line">
            <a:avLst/>
          </a:prstGeom>
          <a:ln w="28575">
            <a:solidFill/>
            <a:tailEnd type="triangle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/>
            <a:endParaRPr dirty="0"/>
          </a:p>
        </p:txBody>
      </p:sp>
      <p:sp>
        <p:nvSpPr>
          <p:cNvPr id="349" name="Shape 349"/>
          <p:cNvSpPr/>
          <p:nvPr/>
        </p:nvSpPr>
        <p:spPr>
          <a:xfrm>
            <a:off x="5763272" y="5679971"/>
            <a:ext cx="301287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3F6797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F6797"/>
                </a:solidFill>
              </a:rPr>
              <a:t>Integration von Abhängigkeiten</a:t>
            </a:r>
          </a:p>
        </p:txBody>
      </p:sp>
      <p:sp>
        <p:nvSpPr>
          <p:cNvPr id="350" name="Shape 350"/>
          <p:cNvSpPr/>
          <p:nvPr/>
        </p:nvSpPr>
        <p:spPr>
          <a:xfrm flipH="1">
            <a:off x="1537351" y="2749949"/>
            <a:ext cx="3888366" cy="300821"/>
          </a:xfrm>
          <a:prstGeom prst="line">
            <a:avLst/>
          </a:prstGeom>
          <a:ln w="28575">
            <a:solidFill/>
            <a:tailEnd type="triangle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/>
            <a:endParaRPr dirty="0"/>
          </a:p>
        </p:txBody>
      </p:sp>
      <p:sp>
        <p:nvSpPr>
          <p:cNvPr id="351" name="Shape 351"/>
          <p:cNvSpPr/>
          <p:nvPr/>
        </p:nvSpPr>
        <p:spPr>
          <a:xfrm>
            <a:off x="5720310" y="2580586"/>
            <a:ext cx="317234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3F6797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 err="1">
                <a:solidFill>
                  <a:srgbClr val="3F6797"/>
                </a:solidFill>
              </a:rPr>
              <a:t>Konfiguration</a:t>
            </a:r>
            <a:r>
              <a:rPr dirty="0">
                <a:solidFill>
                  <a:srgbClr val="3F6797"/>
                </a:solidFill>
              </a:rPr>
              <a:t> des Build</a:t>
            </a:r>
            <a:r>
              <a:rPr lang="de-DE" dirty="0">
                <a:solidFill>
                  <a:srgbClr val="3F6797"/>
                </a:solidFill>
              </a:rPr>
              <a:t>-</a:t>
            </a:r>
            <a:r>
              <a:rPr dirty="0" err="1">
                <a:solidFill>
                  <a:srgbClr val="3F6797"/>
                </a:solidFill>
              </a:rPr>
              <a:t>Prozesses</a:t>
            </a:r>
            <a:endParaRPr dirty="0">
              <a:solidFill>
                <a:srgbClr val="3F6797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1" animBg="1" advAuto="0"/>
      <p:bldP spid="343" grpId="2" animBg="1" advAuto="0"/>
      <p:bldP spid="344" grpId="6" animBg="1" advAuto="0"/>
      <p:bldP spid="345" grpId="5" animBg="1" advAuto="0"/>
      <p:bldP spid="346" grpId="8" animBg="1" advAuto="0"/>
      <p:bldP spid="347" grpId="7" animBg="1" advAuto="0"/>
      <p:bldP spid="348" grpId="9" animBg="1" advAuto="0"/>
      <p:bldP spid="349" grpId="10" animBg="1" advAuto="0"/>
      <p:bldP spid="350" grpId="4" animBg="1" advAuto="0"/>
      <p:bldP spid="351" grpId="3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262869" y="230616"/>
            <a:ext cx="4390657" cy="205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&lt;project&gt;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&lt;modelVersion&gt;4.0.0&lt;/modelVersion&gt;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&lt;groupId&gt;de.unipassau.fim.prog1&lt;/groupId&gt;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&lt;artifactId&gt;MavenShowcaseApp&lt;/artifactId&gt;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&lt;version&gt;0.1&lt;/version&gt;</a:t>
            </a:r>
          </a:p>
          <a:p>
            <a:pPr lvl="0" defTabSz="457200"/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&lt;dependencies&gt;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&lt;dependency&gt;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&lt;groupId&gt;log4j&lt;/groupId&gt;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&lt;artifactId&gt;log4j&lt;/artifactId&gt;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&lt;version&gt;1.2.17&lt;/version&gt;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&lt;/dependency&gt;</a:t>
            </a:r>
            <a:endParaRPr sz="1000">
              <a:latin typeface="Courier"/>
              <a:ea typeface="Courier"/>
              <a:cs typeface="Courier"/>
              <a:sym typeface="Courier"/>
            </a:endParaRP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&lt;/dependencies&gt;</a:t>
            </a:r>
          </a:p>
        </p:txBody>
      </p:sp>
      <p:sp>
        <p:nvSpPr>
          <p:cNvPr id="357" name="Shape 357"/>
          <p:cNvSpPr/>
          <p:nvPr/>
        </p:nvSpPr>
        <p:spPr>
          <a:xfrm>
            <a:off x="319371" y="2412346"/>
            <a:ext cx="5750252" cy="4184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&lt;build&gt;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&lt;plugins&gt;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&lt;plugin&gt;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&lt;artifactId&gt;maven-assembly-plugin&lt;/artifactId&gt;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&lt;configuration&gt;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  &lt;archive&gt;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    &lt;manifest&gt;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      &lt;mainClass&gt;de.unipassau.fim.prog1.Main&lt;/mainClass&gt;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    &lt;/manifest&gt;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  &lt;/archive&gt;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  &lt;descriptorRefs&gt;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    &lt;descriptorRef&gt;jar-with-dependencies&lt;/descriptorRef&gt;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  &lt;/descriptorRefs&gt;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&lt;/configuration&gt;</a:t>
            </a:r>
          </a:p>
          <a:p>
            <a:pPr lvl="2" indent="45720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&lt;executions&gt;</a:t>
            </a:r>
            <a:br>
              <a:rPr sz="1000"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latin typeface="Consolas"/>
                <a:ea typeface="Consolas"/>
                <a:cs typeface="Consolas"/>
                <a:sym typeface="Consolas"/>
              </a:rPr>
              <a:t>   &lt;execution&gt;</a:t>
            </a:r>
            <a:br>
              <a:rPr sz="1000"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latin typeface="Consolas"/>
                <a:ea typeface="Consolas"/>
                <a:cs typeface="Consolas"/>
                <a:sym typeface="Consolas"/>
              </a:rPr>
              <a:t>     &lt;id&gt;make-assembly&lt;/id&gt;</a:t>
            </a:r>
            <a:br>
              <a:rPr sz="1000"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latin typeface="Consolas"/>
                <a:ea typeface="Consolas"/>
                <a:cs typeface="Consolas"/>
                <a:sym typeface="Consolas"/>
              </a:rPr>
              <a:t>     &lt;phase&gt;package&lt;/phase&gt;</a:t>
            </a:r>
            <a:br>
              <a:rPr sz="1000" i="1">
                <a:latin typeface="Consolas"/>
                <a:ea typeface="Consolas"/>
                <a:cs typeface="Consolas"/>
                <a:sym typeface="Consolas"/>
              </a:rPr>
            </a:br>
            <a:r>
              <a:rPr sz="1000" i="1"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sz="1000">
                <a:latin typeface="Consolas"/>
                <a:ea typeface="Consolas"/>
                <a:cs typeface="Consolas"/>
                <a:sym typeface="Consolas"/>
              </a:rPr>
              <a:t>&lt;goals&gt;</a:t>
            </a:r>
            <a:br>
              <a:rPr sz="1000"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  &lt;goal&gt;single&lt;/goal&gt;</a:t>
            </a:r>
            <a:br>
              <a:rPr sz="1000"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latin typeface="Consolas"/>
                <a:ea typeface="Consolas"/>
                <a:cs typeface="Consolas"/>
                <a:sym typeface="Consolas"/>
              </a:rPr>
              <a:t>     &lt;/goals&gt;</a:t>
            </a:r>
            <a:br>
              <a:rPr sz="1000"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latin typeface="Consolas"/>
                <a:ea typeface="Consolas"/>
                <a:cs typeface="Consolas"/>
                <a:sym typeface="Consolas"/>
              </a:rPr>
              <a:t>   &lt;/execution&gt;</a:t>
            </a:r>
            <a:br>
              <a:rPr sz="1000">
                <a:latin typeface="Consolas"/>
                <a:ea typeface="Consolas"/>
                <a:cs typeface="Consolas"/>
                <a:sym typeface="Consolas"/>
              </a:rPr>
            </a:br>
            <a:r>
              <a:rPr sz="1000">
                <a:latin typeface="Consolas"/>
                <a:ea typeface="Consolas"/>
                <a:cs typeface="Consolas"/>
                <a:sym typeface="Consolas"/>
              </a:rPr>
              <a:t>&lt;/executions&gt;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  &lt;/plugin&gt;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  &lt;/plugins&gt;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  &lt;/build&gt;</a:t>
            </a:r>
          </a:p>
          <a:p>
            <a:pPr lvl="0" defTabSz="457200"/>
            <a:r>
              <a:rPr sz="1000">
                <a:latin typeface="Consolas"/>
                <a:ea typeface="Consolas"/>
                <a:cs typeface="Consolas"/>
                <a:sym typeface="Consolas"/>
              </a:rPr>
              <a:t>&lt;/project&gt;</a:t>
            </a:r>
          </a:p>
        </p:txBody>
      </p:sp>
      <p:sp>
        <p:nvSpPr>
          <p:cNvPr id="358" name="Shape 358"/>
          <p:cNvSpPr/>
          <p:nvPr/>
        </p:nvSpPr>
        <p:spPr>
          <a:xfrm flipH="1" flipV="1">
            <a:off x="3473289" y="709406"/>
            <a:ext cx="2437178" cy="1"/>
          </a:xfrm>
          <a:prstGeom prst="line">
            <a:avLst/>
          </a:prstGeom>
          <a:ln w="28575">
            <a:solidFill/>
            <a:tailEnd type="triangle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/>
            <a:endParaRPr dirty="0"/>
          </a:p>
        </p:txBody>
      </p:sp>
      <p:sp>
        <p:nvSpPr>
          <p:cNvPr id="359" name="Shape 359"/>
          <p:cNvSpPr/>
          <p:nvPr/>
        </p:nvSpPr>
        <p:spPr>
          <a:xfrm>
            <a:off x="6128333" y="523986"/>
            <a:ext cx="222483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3F6797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F6797"/>
                </a:solidFill>
              </a:rPr>
              <a:t>Applikationsparameter</a:t>
            </a:r>
          </a:p>
        </p:txBody>
      </p:sp>
      <p:sp>
        <p:nvSpPr>
          <p:cNvPr id="360" name="Shape 360"/>
          <p:cNvSpPr/>
          <p:nvPr/>
        </p:nvSpPr>
        <p:spPr>
          <a:xfrm flipH="1" flipV="1">
            <a:off x="3050275" y="1712958"/>
            <a:ext cx="2753467" cy="1"/>
          </a:xfrm>
          <a:prstGeom prst="line">
            <a:avLst/>
          </a:prstGeom>
          <a:ln w="28575">
            <a:solidFill/>
            <a:tailEnd type="triangle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/>
            <a:endParaRPr dirty="0"/>
          </a:p>
        </p:txBody>
      </p:sp>
      <p:sp>
        <p:nvSpPr>
          <p:cNvPr id="361" name="Shape 361"/>
          <p:cNvSpPr/>
          <p:nvPr/>
        </p:nvSpPr>
        <p:spPr>
          <a:xfrm>
            <a:off x="6143612" y="1522848"/>
            <a:ext cx="15446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3F6797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F6797"/>
                </a:solidFill>
              </a:rPr>
              <a:t>Abhängigkeiten</a:t>
            </a:r>
          </a:p>
        </p:txBody>
      </p:sp>
      <p:sp>
        <p:nvSpPr>
          <p:cNvPr id="362" name="Shape 362"/>
          <p:cNvSpPr/>
          <p:nvPr/>
        </p:nvSpPr>
        <p:spPr>
          <a:xfrm flipH="1" flipV="1">
            <a:off x="1647545" y="2690763"/>
            <a:ext cx="4390657" cy="1"/>
          </a:xfrm>
          <a:prstGeom prst="line">
            <a:avLst/>
          </a:prstGeom>
          <a:ln w="28575">
            <a:solidFill/>
            <a:tailEnd type="triangle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/>
            <a:endParaRPr dirty="0"/>
          </a:p>
        </p:txBody>
      </p:sp>
      <p:sp>
        <p:nvSpPr>
          <p:cNvPr id="363" name="Shape 363"/>
          <p:cNvSpPr/>
          <p:nvPr/>
        </p:nvSpPr>
        <p:spPr>
          <a:xfrm>
            <a:off x="6130428" y="2521710"/>
            <a:ext cx="270907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3F6797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3F6797"/>
                </a:solidFill>
              </a:rPr>
              <a:t>Plugins </a:t>
            </a:r>
            <a:r>
              <a:rPr dirty="0" err="1">
                <a:solidFill>
                  <a:srgbClr val="3F6797"/>
                </a:solidFill>
              </a:rPr>
              <a:t>für</a:t>
            </a:r>
            <a:r>
              <a:rPr dirty="0">
                <a:solidFill>
                  <a:srgbClr val="3F6797"/>
                </a:solidFill>
              </a:rPr>
              <a:t> den Build</a:t>
            </a:r>
            <a:r>
              <a:rPr lang="de-DE" dirty="0">
                <a:solidFill>
                  <a:srgbClr val="3F6797"/>
                </a:solidFill>
              </a:rPr>
              <a:t>-</a:t>
            </a:r>
            <a:r>
              <a:rPr dirty="0" err="1">
                <a:solidFill>
                  <a:srgbClr val="3F6797"/>
                </a:solidFill>
              </a:rPr>
              <a:t>Prozess</a:t>
            </a:r>
            <a:endParaRPr dirty="0">
              <a:solidFill>
                <a:srgbClr val="3F6797"/>
              </a:solidFill>
            </a:endParaRPr>
          </a:p>
        </p:txBody>
      </p:sp>
      <p:sp>
        <p:nvSpPr>
          <p:cNvPr id="364" name="Shape 364"/>
          <p:cNvSpPr/>
          <p:nvPr/>
        </p:nvSpPr>
        <p:spPr>
          <a:xfrm flipH="1" flipV="1">
            <a:off x="1886267" y="4684939"/>
            <a:ext cx="4090158" cy="1"/>
          </a:xfrm>
          <a:prstGeom prst="line">
            <a:avLst/>
          </a:prstGeom>
          <a:ln w="28575">
            <a:solidFill/>
            <a:tailEnd type="triangle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/>
            <a:endParaRPr dirty="0"/>
          </a:p>
        </p:txBody>
      </p:sp>
      <p:sp>
        <p:nvSpPr>
          <p:cNvPr id="365" name="Shape 365"/>
          <p:cNvSpPr/>
          <p:nvPr/>
        </p:nvSpPr>
        <p:spPr>
          <a:xfrm>
            <a:off x="6089017" y="4359819"/>
            <a:ext cx="283629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>
                <a:solidFill>
                  <a:srgbClr val="3F6797"/>
                </a:solidFill>
              </a:rPr>
              <a:t>Ausführung des Plugin-Ziels</a:t>
            </a:r>
          </a:p>
          <a:p>
            <a:pPr lvl="0"/>
            <a:r>
              <a:rPr>
                <a:solidFill>
                  <a:srgbClr val="3F6797"/>
                </a:solidFill>
              </a:rPr>
              <a:t>“single” in der Package-Phase</a:t>
            </a:r>
          </a:p>
        </p:txBody>
      </p:sp>
      <p:sp>
        <p:nvSpPr>
          <p:cNvPr id="366" name="Shape 3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800"/>
              <a:t>Beispiel für eine </a:t>
            </a:r>
            <a:r>
              <a:rPr sz="2800">
                <a:latin typeface="Source Code Pro"/>
                <a:ea typeface="Source Code Pro"/>
                <a:cs typeface="Source Code Pro"/>
                <a:sym typeface="Source Code Pro"/>
              </a:rPr>
              <a:t>pom.xml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7" name="Shape 36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45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1" animBg="1" advAuto="0"/>
      <p:bldP spid="357" grpId="2" animBg="1" advAuto="0"/>
      <p:bldP spid="358" grpId="4" animBg="1" advAuto="0"/>
      <p:bldP spid="359" grpId="3" animBg="1" advAuto="0"/>
      <p:bldP spid="360" grpId="6" animBg="1" advAuto="0"/>
      <p:bldP spid="361" grpId="5" animBg="1" advAuto="0"/>
      <p:bldP spid="362" grpId="8" animBg="1" advAuto="0"/>
      <p:bldP spid="363" grpId="7" animBg="1" advAuto="0"/>
      <p:bldP spid="364" grpId="10" animBg="1" advAuto="0"/>
      <p:bldP spid="365" grpId="9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 dirty="0"/>
              <a:t>Build</a:t>
            </a:r>
            <a:r>
              <a:rPr lang="de-DE" sz="4000" dirty="0"/>
              <a:t>-</a:t>
            </a:r>
            <a:r>
              <a:rPr sz="4000" dirty="0"/>
              <a:t>Tools</a:t>
            </a:r>
          </a:p>
        </p:txBody>
      </p:sp>
      <p:sp>
        <p:nvSpPr>
          <p:cNvPr id="372" name="Shape 37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2600" b="1"/>
              <a:t>Vorteile:</a:t>
            </a:r>
          </a:p>
          <a:p>
            <a:pPr marL="800100" lvl="1" indent="-342900">
              <a:buChar char="•"/>
              <a:defRPr sz="1800"/>
            </a:pPr>
            <a:r>
              <a:rPr sz="2600"/>
              <a:t>Enorme Unterstützung des Build-Prozesses:</a:t>
            </a:r>
          </a:p>
          <a:p>
            <a:pPr marL="1257300" lvl="2" indent="-342900">
              <a:defRPr sz="1800"/>
            </a:pPr>
            <a:r>
              <a:rPr sz="2600"/>
              <a:t>Abhängigkeiten, Profile, Deployment, Testing, etc.</a:t>
            </a:r>
          </a:p>
          <a:p>
            <a:pPr marL="800100" lvl="1" indent="-342900">
              <a:buChar char="•"/>
              <a:defRPr sz="1800"/>
            </a:pPr>
            <a:r>
              <a:rPr sz="2600"/>
              <a:t>Erweiterbar mit Plugins</a:t>
            </a:r>
          </a:p>
          <a:p>
            <a:pPr marL="800100" lvl="1" indent="-342900">
              <a:buChar char="•"/>
              <a:defRPr sz="1800"/>
            </a:pPr>
            <a:r>
              <a:rPr sz="2600"/>
              <a:t>VCS: Keine Versionierung von Bibliothek-Binärdateien.</a:t>
            </a:r>
          </a:p>
          <a:p>
            <a:pPr marL="1257300" lvl="2" indent="-342900">
              <a:defRPr sz="1800"/>
            </a:pPr>
            <a:r>
              <a:rPr sz="2600"/>
              <a:t>Nur die Konfigurationsdatei wird übertragen.</a:t>
            </a:r>
          </a:p>
          <a:p>
            <a:pPr lvl="0">
              <a:defRPr sz="1800"/>
            </a:pPr>
            <a:r>
              <a:rPr sz="2600" b="1"/>
              <a:t>Nachteile: </a:t>
            </a:r>
          </a:p>
          <a:p>
            <a:pPr marL="800100" lvl="1" indent="-342900">
              <a:buChar char="•"/>
              <a:defRPr sz="1800"/>
            </a:pPr>
            <a:r>
              <a:rPr sz="2600"/>
              <a:t>Flache Lernkurve durch hohe Komplexität des Tools</a:t>
            </a:r>
          </a:p>
        </p:txBody>
      </p:sp>
      <p:sp>
        <p:nvSpPr>
          <p:cNvPr id="373" name="Shape 37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46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7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7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1" build="p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creen Shot 2015-01-22 at 1.50.0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06" y="1722347"/>
            <a:ext cx="4692778" cy="4901089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3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Java Tools and Technologies 2014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8" name="Shape 37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47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377" name="Screen Shot 2015-01-22 at 1.46.30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2308" y="1916119"/>
            <a:ext cx="4312075" cy="1734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-108521" y="-99392"/>
            <a:ext cx="9505058" cy="6984776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1923862" y="2396065"/>
            <a:ext cx="5704841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200" b="1">
                <a:solidFill>
                  <a:srgbClr val="FFFFFF"/>
                </a:solidFill>
              </a:rPr>
              <a:t>Viel Erfolg für die Klausur</a:t>
            </a:r>
          </a:p>
        </p:txBody>
      </p:sp>
      <p:sp>
        <p:nvSpPr>
          <p:cNvPr id="382" name="Shape 3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48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Motivation</a:t>
            </a:r>
          </a:p>
        </p:txBody>
      </p:sp>
      <p:sp>
        <p:nvSpPr>
          <p:cNvPr id="82" name="Shape 8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600" b="1" dirty="0" err="1"/>
              <a:t>Versionskontrolle</a:t>
            </a:r>
            <a:r>
              <a:rPr sz="2600" dirty="0"/>
              <a:t> </a:t>
            </a:r>
            <a:r>
              <a:rPr sz="2600" dirty="0" err="1"/>
              <a:t>bedeutet</a:t>
            </a:r>
            <a:r>
              <a:rPr lang="de-DE" sz="2600" dirty="0"/>
              <a:t>,</a:t>
            </a:r>
            <a:r>
              <a:rPr sz="2600" dirty="0"/>
              <a:t> den </a:t>
            </a:r>
            <a:r>
              <a:rPr sz="2600" dirty="0" err="1"/>
              <a:t>Weg</a:t>
            </a:r>
            <a:r>
              <a:rPr sz="2600" dirty="0"/>
              <a:t> der </a:t>
            </a:r>
            <a:r>
              <a:rPr sz="2600" dirty="0" err="1"/>
              <a:t>Entwicklung</a:t>
            </a:r>
            <a:r>
              <a:rPr sz="2600" dirty="0"/>
              <a:t> </a:t>
            </a:r>
            <a:r>
              <a:rPr sz="2600" dirty="0" err="1"/>
              <a:t>eines</a:t>
            </a:r>
            <a:r>
              <a:rPr sz="2600" dirty="0"/>
              <a:t> </a:t>
            </a:r>
            <a:r>
              <a:rPr sz="2600" dirty="0" err="1"/>
              <a:t>Projektes</a:t>
            </a:r>
            <a:r>
              <a:rPr sz="2600" dirty="0"/>
              <a:t> </a:t>
            </a:r>
            <a:r>
              <a:rPr sz="2600" dirty="0" err="1"/>
              <a:t>abzubilden</a:t>
            </a:r>
            <a:r>
              <a:rPr sz="2600" dirty="0"/>
              <a:t> und </a:t>
            </a:r>
            <a:r>
              <a:rPr sz="2600" dirty="0" err="1"/>
              <a:t>über</a:t>
            </a:r>
            <a:r>
              <a:rPr sz="2600" dirty="0"/>
              <a:t> die </a:t>
            </a:r>
            <a:r>
              <a:rPr sz="2600" dirty="0" err="1"/>
              <a:t>Zeit</a:t>
            </a:r>
            <a:r>
              <a:rPr sz="2600" dirty="0"/>
              <a:t> </a:t>
            </a:r>
            <a:r>
              <a:rPr sz="2600" dirty="0" err="1"/>
              <a:t>zu</a:t>
            </a:r>
            <a:r>
              <a:rPr sz="2600" dirty="0"/>
              <a:t> </a:t>
            </a:r>
            <a:r>
              <a:rPr sz="2600" dirty="0" err="1"/>
              <a:t>verfolgen</a:t>
            </a:r>
            <a:r>
              <a:rPr sz="2600" dirty="0"/>
              <a:t>.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5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84" name="easy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3150" y="2831917"/>
            <a:ext cx="3297700" cy="1815559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457200" y="4830036"/>
            <a:ext cx="8651304" cy="1049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spcBef>
                <a:spcPts val="600"/>
              </a:spcBef>
              <a:buSzPct val="100000"/>
              <a:buFont typeface="Arial"/>
              <a:buChar char="•"/>
              <a:defRPr sz="2600" b="1"/>
            </a:lvl1pPr>
            <a:lvl2pPr marL="800100" indent="-342900">
              <a:spcBef>
                <a:spcPts val="600"/>
              </a:spcBef>
              <a:buSzPct val="100000"/>
              <a:buFont typeface="Arial"/>
              <a:buChar char="•"/>
              <a:defRPr sz="2600"/>
            </a:lvl2pPr>
          </a:lstStyle>
          <a:p>
            <a:pPr lvl="0">
              <a:defRPr sz="1800" b="0"/>
            </a:pPr>
            <a:r>
              <a:rPr sz="2600" b="1" dirty="0" err="1"/>
              <a:t>Beispiel</a:t>
            </a:r>
            <a:r>
              <a:rPr sz="2600" b="1" dirty="0"/>
              <a:t>: </a:t>
            </a:r>
            <a:endParaRPr sz="2600" dirty="0"/>
          </a:p>
          <a:p>
            <a:pPr lvl="1">
              <a:defRPr sz="1800"/>
            </a:pPr>
            <a:r>
              <a:rPr lang="de-DE" sz="2600" dirty="0"/>
              <a:t>Drei </a:t>
            </a:r>
            <a:r>
              <a:rPr sz="2600" dirty="0" err="1"/>
              <a:t>Versionen</a:t>
            </a:r>
            <a:r>
              <a:rPr sz="2600" dirty="0"/>
              <a:t> in </a:t>
            </a:r>
            <a:r>
              <a:rPr sz="2600" dirty="0" err="1"/>
              <a:t>einem</a:t>
            </a:r>
            <a:r>
              <a:rPr sz="2600" dirty="0"/>
              <a:t> </a:t>
            </a:r>
            <a:r>
              <a:rPr sz="2600" dirty="0" err="1"/>
              <a:t>Entwicklungszweig</a:t>
            </a:r>
            <a:endParaRPr sz="2600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1" animBg="1" advAuto="0"/>
      <p:bldP spid="84" grpId="2" animBg="1" advAuto="0"/>
      <p:bldP spid="85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Motivation</a:t>
            </a:r>
          </a:p>
        </p:txBody>
      </p:sp>
      <p:sp>
        <p:nvSpPr>
          <p:cNvPr id="90" name="Shape 90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2600" dirty="0" err="1"/>
              <a:t>Ein</a:t>
            </a:r>
            <a:r>
              <a:rPr sz="2600" dirty="0"/>
              <a:t> </a:t>
            </a:r>
            <a:r>
              <a:rPr sz="2600" dirty="0" err="1"/>
              <a:t>Werkzeug</a:t>
            </a:r>
            <a:r>
              <a:rPr sz="2600" dirty="0"/>
              <a:t> </a:t>
            </a:r>
            <a:r>
              <a:rPr sz="2600" dirty="0" err="1"/>
              <a:t>zur</a:t>
            </a:r>
            <a:r>
              <a:rPr sz="2600" dirty="0"/>
              <a:t> </a:t>
            </a:r>
            <a:r>
              <a:rPr sz="2600" dirty="0" err="1"/>
              <a:t>Unterstützung</a:t>
            </a:r>
            <a:r>
              <a:rPr sz="2600" dirty="0"/>
              <a:t> der </a:t>
            </a:r>
            <a:r>
              <a:rPr sz="2600" dirty="0" err="1"/>
              <a:t>Versionskontrolle</a:t>
            </a:r>
            <a:br>
              <a:rPr lang="de-DE" dirty="0"/>
            </a:br>
            <a:r>
              <a:rPr sz="2600" dirty="0" err="1"/>
              <a:t>nennt</a:t>
            </a:r>
            <a:r>
              <a:rPr sz="2600" dirty="0"/>
              <a:t> man </a:t>
            </a:r>
            <a:r>
              <a:rPr sz="2600" b="1" dirty="0">
                <a:solidFill>
                  <a:srgbClr val="FF2600"/>
                </a:solidFill>
              </a:rPr>
              <a:t>VCS (Version Control System)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6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05391" y="3161226"/>
            <a:ext cx="7687359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b="1" dirty="0" err="1"/>
              <a:t>Welche</a:t>
            </a:r>
            <a:r>
              <a:rPr sz="2600" b="1" dirty="0"/>
              <a:t> </a:t>
            </a:r>
            <a:r>
              <a:rPr sz="2600" b="1" dirty="0" err="1"/>
              <a:t>Funktionalität</a:t>
            </a:r>
            <a:r>
              <a:rPr sz="2600" b="1" dirty="0"/>
              <a:t> </a:t>
            </a:r>
            <a:r>
              <a:rPr lang="de-DE" sz="2600" b="1" dirty="0"/>
              <a:t>bietet</a:t>
            </a:r>
            <a:r>
              <a:rPr sz="2600" b="1" dirty="0"/>
              <a:t> </a:t>
            </a:r>
            <a:r>
              <a:rPr sz="2600" b="1" dirty="0" err="1"/>
              <a:t>ein</a:t>
            </a:r>
            <a:r>
              <a:rPr sz="2600" b="1" dirty="0"/>
              <a:t> VCS: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Wiederherstellung</a:t>
            </a:r>
            <a:r>
              <a:rPr sz="2600" dirty="0"/>
              <a:t> </a:t>
            </a:r>
            <a:r>
              <a:rPr sz="2600" dirty="0" err="1"/>
              <a:t>eines</a:t>
            </a:r>
            <a:r>
              <a:rPr sz="2600" dirty="0"/>
              <a:t> </a:t>
            </a:r>
            <a:r>
              <a:rPr sz="2600" dirty="0" err="1"/>
              <a:t>früheren</a:t>
            </a:r>
            <a:r>
              <a:rPr sz="2600" dirty="0"/>
              <a:t> </a:t>
            </a:r>
            <a:r>
              <a:rPr sz="2600" dirty="0" err="1"/>
              <a:t>Zustandes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Synchronisation</a:t>
            </a:r>
            <a:r>
              <a:rPr sz="2600" dirty="0"/>
              <a:t> von </a:t>
            </a:r>
            <a:r>
              <a:rPr sz="2600" dirty="0" err="1"/>
              <a:t>Projektteilnehmern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Protokollieren</a:t>
            </a:r>
            <a:r>
              <a:rPr sz="2600" dirty="0"/>
              <a:t> von </a:t>
            </a:r>
            <a:r>
              <a:rPr sz="2600" dirty="0" err="1"/>
              <a:t>Änderungen</a:t>
            </a:r>
            <a:endParaRPr sz="2600" dirty="0"/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Gleichzeitige</a:t>
            </a:r>
            <a:r>
              <a:rPr sz="2600" dirty="0"/>
              <a:t> </a:t>
            </a:r>
            <a:r>
              <a:rPr sz="2600" dirty="0" err="1"/>
              <a:t>Pflege</a:t>
            </a:r>
            <a:r>
              <a:rPr sz="2600" dirty="0"/>
              <a:t> </a:t>
            </a:r>
            <a:r>
              <a:rPr sz="2600" dirty="0" err="1"/>
              <a:t>mehrerer</a:t>
            </a:r>
            <a:r>
              <a:rPr sz="2600" dirty="0"/>
              <a:t> </a:t>
            </a:r>
            <a:r>
              <a:rPr sz="2600" dirty="0" err="1"/>
              <a:t>Entwicklungszweige</a:t>
            </a:r>
            <a:endParaRPr sz="2600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Live Demo Git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7</a:t>
            </a:fld>
            <a:endParaRPr sz="1200">
              <a:solidFill>
                <a:srgbClr val="888888"/>
              </a:solidFill>
            </a:endParaRPr>
          </a:p>
        </p:txBody>
      </p:sp>
      <p:pic>
        <p:nvPicPr>
          <p:cNvPr id="98" name="01-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6986" y="2214869"/>
            <a:ext cx="3450028" cy="303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Terminologie</a:t>
            </a:r>
          </a:p>
        </p:txBody>
      </p:sp>
      <p:sp>
        <p:nvSpPr>
          <p:cNvPr id="101" name="Shape 10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2600" b="1" dirty="0"/>
              <a:t>Revision: </a:t>
            </a:r>
            <a:r>
              <a:rPr sz="2600" dirty="0" err="1"/>
              <a:t>Begriff</a:t>
            </a:r>
            <a:r>
              <a:rPr sz="2600" dirty="0"/>
              <a:t> </a:t>
            </a:r>
            <a:r>
              <a:rPr sz="2600" dirty="0" err="1"/>
              <a:t>für</a:t>
            </a:r>
            <a:r>
              <a:rPr sz="2600" dirty="0"/>
              <a:t> </a:t>
            </a:r>
            <a:r>
              <a:rPr sz="2600" dirty="0" err="1"/>
              <a:t>eine</a:t>
            </a:r>
            <a:r>
              <a:rPr sz="2600" dirty="0"/>
              <a:t> </a:t>
            </a:r>
            <a:r>
              <a:rPr sz="2600" dirty="0">
                <a:solidFill>
                  <a:srgbClr val="FF2600"/>
                </a:solidFill>
              </a:rPr>
              <a:t>Version</a:t>
            </a:r>
            <a:r>
              <a:rPr sz="2600" dirty="0"/>
              <a:t> der</a:t>
            </a:r>
            <a:r>
              <a:rPr lang="de-DE" sz="2600" dirty="0"/>
              <a:t> (G</a:t>
            </a:r>
            <a:r>
              <a:rPr sz="2600" dirty="0" err="1"/>
              <a:t>esamt</a:t>
            </a:r>
            <a:r>
              <a:rPr sz="2600" dirty="0"/>
              <a:t>-)Software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defRPr sz="1800"/>
            </a:pPr>
            <a:r>
              <a:rPr sz="2600" b="1" dirty="0"/>
              <a:t>Repository: </a:t>
            </a:r>
            <a:r>
              <a:rPr sz="2600" dirty="0" err="1">
                <a:solidFill>
                  <a:srgbClr val="FF2600"/>
                </a:solidFill>
              </a:rPr>
              <a:t>Archiv</a:t>
            </a:r>
            <a:r>
              <a:rPr sz="2600" dirty="0"/>
              <a:t>, in </a:t>
            </a:r>
            <a:r>
              <a:rPr sz="2600" dirty="0" err="1"/>
              <a:t>dem</a:t>
            </a:r>
            <a:r>
              <a:rPr sz="2600" dirty="0"/>
              <a:t> Revision</a:t>
            </a:r>
            <a:r>
              <a:rPr lang="de-DE" sz="2600" dirty="0"/>
              <a:t>en</a:t>
            </a:r>
            <a:r>
              <a:rPr sz="2600" dirty="0"/>
              <a:t> </a:t>
            </a:r>
            <a:r>
              <a:rPr sz="2600" dirty="0" err="1"/>
              <a:t>verwaltet</a:t>
            </a:r>
            <a:r>
              <a:rPr sz="2600" dirty="0"/>
              <a:t> </a:t>
            </a:r>
            <a:r>
              <a:rPr sz="2600" dirty="0" err="1"/>
              <a:t>werden</a:t>
            </a:r>
            <a:endParaRPr sz="2600" dirty="0"/>
          </a:p>
          <a:p>
            <a:pPr lvl="0">
              <a:defRPr sz="1800"/>
            </a:pPr>
            <a:r>
              <a:rPr sz="2600" b="1" dirty="0"/>
              <a:t>Checkout: </a:t>
            </a:r>
            <a:r>
              <a:rPr sz="2600" dirty="0" err="1"/>
              <a:t>Übertragung</a:t>
            </a:r>
            <a:r>
              <a:rPr sz="2600" dirty="0"/>
              <a:t> der </a:t>
            </a:r>
            <a:r>
              <a:rPr sz="2600" dirty="0" err="1"/>
              <a:t>aktuellsten</a:t>
            </a:r>
            <a:r>
              <a:rPr sz="2600" dirty="0"/>
              <a:t> Revision </a:t>
            </a:r>
            <a:r>
              <a:rPr sz="2600" dirty="0" err="1"/>
              <a:t>vom</a:t>
            </a:r>
            <a:r>
              <a:rPr sz="2600" dirty="0"/>
              <a:t> Repository </a:t>
            </a:r>
            <a:r>
              <a:rPr sz="2600" dirty="0" err="1"/>
              <a:t>zum</a:t>
            </a:r>
            <a:r>
              <a:rPr sz="2600" dirty="0"/>
              <a:t> </a:t>
            </a:r>
            <a:r>
              <a:rPr sz="2600" dirty="0" err="1"/>
              <a:t>Benutzer</a:t>
            </a:r>
            <a:r>
              <a:rPr sz="2600" dirty="0"/>
              <a:t> </a:t>
            </a:r>
            <a:r>
              <a:rPr sz="2600" dirty="0" err="1"/>
              <a:t>als</a:t>
            </a:r>
            <a:r>
              <a:rPr sz="2600" dirty="0"/>
              <a:t> </a:t>
            </a:r>
            <a:r>
              <a:rPr sz="2600" dirty="0" err="1">
                <a:solidFill>
                  <a:srgbClr val="FF2600"/>
                </a:solidFill>
              </a:rPr>
              <a:t>neue</a:t>
            </a:r>
            <a:r>
              <a:rPr sz="2600" dirty="0">
                <a:solidFill>
                  <a:srgbClr val="FF2600"/>
                </a:solidFill>
              </a:rPr>
              <a:t> </a:t>
            </a:r>
            <a:r>
              <a:rPr sz="2600" dirty="0" err="1">
                <a:solidFill>
                  <a:srgbClr val="FF2600"/>
                </a:solidFill>
              </a:rPr>
              <a:t>Arbeitskopie</a:t>
            </a:r>
            <a:r>
              <a:rPr sz="2600" dirty="0"/>
              <a:t>.</a:t>
            </a:r>
          </a:p>
          <a:p>
            <a:pPr lvl="0">
              <a:defRPr sz="1800"/>
            </a:pPr>
            <a:r>
              <a:rPr sz="2600" b="1" dirty="0"/>
              <a:t>Commit:</a:t>
            </a:r>
            <a:r>
              <a:rPr sz="2600" dirty="0"/>
              <a:t> </a:t>
            </a:r>
            <a:r>
              <a:rPr sz="2600" dirty="0" err="1"/>
              <a:t>Übertragung</a:t>
            </a:r>
            <a:r>
              <a:rPr sz="2600" dirty="0"/>
              <a:t> der </a:t>
            </a:r>
            <a:r>
              <a:rPr sz="2600" dirty="0" err="1"/>
              <a:t>Arbeitskopie</a:t>
            </a:r>
            <a:r>
              <a:rPr sz="2600" dirty="0"/>
              <a:t> </a:t>
            </a:r>
            <a:r>
              <a:rPr sz="2600" dirty="0" err="1"/>
              <a:t>eines</a:t>
            </a:r>
            <a:r>
              <a:rPr sz="2600" dirty="0"/>
              <a:t> </a:t>
            </a:r>
            <a:r>
              <a:rPr sz="2600" dirty="0" err="1"/>
              <a:t>Benutzers</a:t>
            </a:r>
            <a:r>
              <a:rPr sz="2600" dirty="0"/>
              <a:t> </a:t>
            </a:r>
            <a:r>
              <a:rPr sz="2600" dirty="0" err="1"/>
              <a:t>zum</a:t>
            </a:r>
            <a:r>
              <a:rPr sz="2600" dirty="0"/>
              <a:t> Repository. Pro Commit </a:t>
            </a:r>
            <a:r>
              <a:rPr sz="2600" dirty="0" err="1"/>
              <a:t>wird</a:t>
            </a:r>
            <a:r>
              <a:rPr sz="2600" dirty="0"/>
              <a:t> </a:t>
            </a:r>
            <a:r>
              <a:rPr sz="2600" dirty="0" err="1"/>
              <a:t>eine</a:t>
            </a:r>
            <a:r>
              <a:rPr sz="2600" dirty="0"/>
              <a:t> </a:t>
            </a:r>
            <a:r>
              <a:rPr sz="2600" dirty="0" err="1">
                <a:solidFill>
                  <a:srgbClr val="FF2600"/>
                </a:solidFill>
              </a:rPr>
              <a:t>neue</a:t>
            </a:r>
            <a:r>
              <a:rPr sz="2600" dirty="0">
                <a:solidFill>
                  <a:srgbClr val="FF2600"/>
                </a:solidFill>
              </a:rPr>
              <a:t> Revision</a:t>
            </a:r>
            <a:r>
              <a:rPr sz="2600" dirty="0"/>
              <a:t> </a:t>
            </a:r>
            <a:r>
              <a:rPr sz="2600" dirty="0" err="1"/>
              <a:t>erzeugt</a:t>
            </a:r>
            <a:r>
              <a:rPr sz="2600" dirty="0"/>
              <a:t>.</a:t>
            </a:r>
          </a:p>
          <a:p>
            <a:pPr lvl="0">
              <a:defRPr sz="1800"/>
            </a:pPr>
            <a:r>
              <a:rPr sz="2600" b="1" dirty="0"/>
              <a:t>Branch:</a:t>
            </a:r>
            <a:r>
              <a:rPr sz="2600" dirty="0"/>
              <a:t> </a:t>
            </a:r>
            <a:r>
              <a:rPr sz="2600" dirty="0" err="1"/>
              <a:t>Abspaltung</a:t>
            </a:r>
            <a:r>
              <a:rPr sz="2600" dirty="0"/>
              <a:t> von </a:t>
            </a:r>
            <a:r>
              <a:rPr sz="2600" dirty="0" err="1"/>
              <a:t>einer</a:t>
            </a:r>
            <a:r>
              <a:rPr sz="2600" dirty="0"/>
              <a:t> Version </a:t>
            </a:r>
            <a:r>
              <a:rPr sz="2600" dirty="0" err="1"/>
              <a:t>zu</a:t>
            </a:r>
            <a:r>
              <a:rPr sz="2600" dirty="0"/>
              <a:t> </a:t>
            </a:r>
            <a:r>
              <a:rPr sz="2600" dirty="0" err="1"/>
              <a:t>einem</a:t>
            </a:r>
            <a:r>
              <a:rPr sz="2600" dirty="0"/>
              <a:t> </a:t>
            </a:r>
            <a:r>
              <a:rPr sz="2600" dirty="0" err="1">
                <a:solidFill>
                  <a:srgbClr val="FF2600"/>
                </a:solidFill>
              </a:rPr>
              <a:t>parallelen</a:t>
            </a:r>
            <a:r>
              <a:rPr sz="2600" dirty="0">
                <a:solidFill>
                  <a:srgbClr val="FF2600"/>
                </a:solidFill>
              </a:rPr>
              <a:t> </a:t>
            </a:r>
            <a:r>
              <a:rPr sz="2600" dirty="0" err="1">
                <a:solidFill>
                  <a:srgbClr val="FF2600"/>
                </a:solidFill>
              </a:rPr>
              <a:t>Entwicklungszweig</a:t>
            </a:r>
            <a:r>
              <a:rPr sz="2600" dirty="0">
                <a:solidFill>
                  <a:srgbClr val="FF2600"/>
                </a:solidFill>
              </a:rPr>
              <a:t>.</a:t>
            </a:r>
            <a:endParaRPr sz="2600" dirty="0"/>
          </a:p>
          <a:p>
            <a:pPr lvl="0">
              <a:defRPr sz="1800"/>
            </a:pPr>
            <a:r>
              <a:rPr sz="2600" b="1" dirty="0"/>
              <a:t>Merge: </a:t>
            </a:r>
            <a:r>
              <a:rPr sz="2600" dirty="0" err="1"/>
              <a:t>Zusammenfügen</a:t>
            </a:r>
            <a:r>
              <a:rPr sz="2600" dirty="0"/>
              <a:t> von </a:t>
            </a:r>
            <a:r>
              <a:rPr sz="2600" dirty="0" err="1"/>
              <a:t>parallelen</a:t>
            </a:r>
            <a:r>
              <a:rPr sz="2600" dirty="0"/>
              <a:t> </a:t>
            </a:r>
            <a:r>
              <a:rPr sz="2600" dirty="0" err="1"/>
              <a:t>Entwicklungszweigen</a:t>
            </a:r>
            <a:r>
              <a:rPr sz="2600" dirty="0"/>
              <a:t>.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8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000"/>
              <a:t>Funktionsweise</a:t>
            </a:r>
          </a:p>
        </p:txBody>
      </p:sp>
      <p:sp>
        <p:nvSpPr>
          <p:cNvPr id="105" name="Shape 10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600" dirty="0" err="1"/>
              <a:t>Es</a:t>
            </a:r>
            <a:r>
              <a:rPr sz="2600" dirty="0"/>
              <a:t> </a:t>
            </a:r>
            <a:r>
              <a:rPr sz="2600" dirty="0" err="1"/>
              <a:t>gibt</a:t>
            </a:r>
            <a:r>
              <a:rPr sz="2600" dirty="0"/>
              <a:t> </a:t>
            </a:r>
            <a:r>
              <a:rPr lang="de-DE" sz="2600" dirty="0"/>
              <a:t>drei</a:t>
            </a:r>
            <a:r>
              <a:rPr sz="2600" dirty="0"/>
              <a:t> </a:t>
            </a:r>
            <a:r>
              <a:rPr sz="2600" dirty="0" err="1"/>
              <a:t>Ansätze</a:t>
            </a:r>
            <a:r>
              <a:rPr sz="2600" dirty="0"/>
              <a:t> </a:t>
            </a:r>
            <a:r>
              <a:rPr sz="2600" dirty="0" err="1"/>
              <a:t>zur</a:t>
            </a:r>
            <a:r>
              <a:rPr sz="2600" dirty="0"/>
              <a:t> </a:t>
            </a:r>
            <a:r>
              <a:rPr sz="2600" b="1" dirty="0" err="1"/>
              <a:t>Versionsverwaltung</a:t>
            </a:r>
            <a:r>
              <a:rPr sz="2600" dirty="0"/>
              <a:t>:</a:t>
            </a:r>
          </a:p>
          <a:p>
            <a:pPr marL="800100" lvl="1" indent="-342900">
              <a:buChar char="•"/>
              <a:defRPr sz="1800"/>
            </a:pPr>
            <a:r>
              <a:rPr sz="2600" dirty="0" err="1"/>
              <a:t>lokal</a:t>
            </a:r>
            <a:r>
              <a:rPr sz="2600" dirty="0"/>
              <a:t>, </a:t>
            </a:r>
            <a:r>
              <a:rPr sz="2600" dirty="0" err="1">
                <a:solidFill>
                  <a:srgbClr val="FF2600"/>
                </a:solidFill>
              </a:rPr>
              <a:t>zentral</a:t>
            </a:r>
            <a:r>
              <a:rPr sz="2600" dirty="0">
                <a:solidFill>
                  <a:srgbClr val="FF2600"/>
                </a:solidFill>
              </a:rPr>
              <a:t>, </a:t>
            </a:r>
            <a:r>
              <a:rPr sz="2600" dirty="0" err="1">
                <a:solidFill>
                  <a:srgbClr val="FF2600"/>
                </a:solidFill>
              </a:rPr>
              <a:t>verteilt</a:t>
            </a:r>
            <a:r>
              <a:rPr sz="2600" dirty="0">
                <a:solidFill>
                  <a:srgbClr val="FF2600"/>
                </a:solidFill>
              </a:rPr>
              <a:t> 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9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457200" y="2652699"/>
            <a:ext cx="8651304" cy="3851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de-DE" sz="2600" b="1" dirty="0" err="1"/>
              <a:t>L</a:t>
            </a:r>
            <a:r>
              <a:rPr sz="2600" b="1" dirty="0" err="1"/>
              <a:t>okale</a:t>
            </a:r>
            <a:r>
              <a:rPr sz="2600" b="1" dirty="0"/>
              <a:t> </a:t>
            </a:r>
            <a:r>
              <a:rPr sz="2600" b="1" dirty="0" err="1"/>
              <a:t>Versionsverwaltung</a:t>
            </a:r>
            <a:r>
              <a:rPr sz="2600" b="1" dirty="0"/>
              <a:t>: 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Versionsverwaltung</a:t>
            </a:r>
            <a:r>
              <a:rPr sz="2600" dirty="0"/>
              <a:t> auf </a:t>
            </a:r>
            <a:r>
              <a:rPr sz="2600" dirty="0" err="1"/>
              <a:t>einem</a:t>
            </a:r>
            <a:r>
              <a:rPr sz="2600" dirty="0"/>
              <a:t> </a:t>
            </a:r>
            <a:r>
              <a:rPr sz="2600" dirty="0" err="1"/>
              <a:t>einzelnen</a:t>
            </a:r>
            <a:r>
              <a:rPr sz="2600" dirty="0"/>
              <a:t> </a:t>
            </a:r>
            <a:r>
              <a:rPr sz="2600" dirty="0" err="1"/>
              <a:t>Rechner</a:t>
            </a:r>
            <a:r>
              <a:rPr sz="2600" dirty="0"/>
              <a:t>.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Wird</a:t>
            </a:r>
            <a:r>
              <a:rPr sz="2600" dirty="0"/>
              <a:t> oft </a:t>
            </a:r>
            <a:r>
              <a:rPr sz="2600" dirty="0" err="1"/>
              <a:t>bei</a:t>
            </a:r>
            <a:r>
              <a:rPr sz="2600" dirty="0"/>
              <a:t> </a:t>
            </a:r>
            <a:r>
              <a:rPr sz="2600" dirty="0" err="1"/>
              <a:t>Büro</a:t>
            </a:r>
            <a:r>
              <a:rPr lang="de-DE" sz="2600" dirty="0"/>
              <a:t>a</a:t>
            </a:r>
            <a:r>
              <a:rPr sz="2600" dirty="0" err="1"/>
              <a:t>nwendungen</a:t>
            </a:r>
            <a:r>
              <a:rPr sz="2600" dirty="0"/>
              <a:t> </a:t>
            </a:r>
            <a:r>
              <a:rPr sz="2600" dirty="0" err="1"/>
              <a:t>eingesetzt</a:t>
            </a:r>
            <a:r>
              <a:rPr sz="2600" dirty="0"/>
              <a:t>. 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Zu</a:t>
            </a:r>
            <a:r>
              <a:rPr sz="2600" dirty="0"/>
              <a:t> </a:t>
            </a:r>
            <a:r>
              <a:rPr sz="2600" dirty="0" err="1"/>
              <a:t>einem</a:t>
            </a:r>
            <a:r>
              <a:rPr sz="2600" dirty="0"/>
              <a:t> </a:t>
            </a:r>
            <a:r>
              <a:rPr sz="2600" dirty="0" err="1"/>
              <a:t>Dokument</a:t>
            </a:r>
            <a:r>
              <a:rPr sz="2600" dirty="0"/>
              <a:t> </a:t>
            </a:r>
            <a:r>
              <a:rPr sz="2600" dirty="0" err="1"/>
              <a:t>wird</a:t>
            </a:r>
            <a:r>
              <a:rPr sz="2600" dirty="0"/>
              <a:t> </a:t>
            </a:r>
            <a:r>
              <a:rPr sz="2600" dirty="0" err="1"/>
              <a:t>ein</a:t>
            </a:r>
            <a:r>
              <a:rPr sz="2600" dirty="0"/>
              <a:t> Repository </a:t>
            </a:r>
            <a:r>
              <a:rPr sz="2600" dirty="0" err="1"/>
              <a:t>angelegt</a:t>
            </a:r>
            <a:r>
              <a:rPr sz="2600" dirty="0"/>
              <a:t>, welches in der Regel </a:t>
            </a:r>
            <a:r>
              <a:rPr sz="2600" dirty="0" err="1"/>
              <a:t>innerhalb</a:t>
            </a:r>
            <a:r>
              <a:rPr sz="2600" dirty="0"/>
              <a:t> der </a:t>
            </a:r>
            <a:r>
              <a:rPr sz="2600" dirty="0" err="1"/>
              <a:t>Dokument-Datei</a:t>
            </a:r>
            <a:r>
              <a:rPr sz="2600" dirty="0"/>
              <a:t> </a:t>
            </a:r>
            <a:r>
              <a:rPr sz="2600" dirty="0" err="1"/>
              <a:t>gespeichert</a:t>
            </a:r>
            <a:r>
              <a:rPr sz="2600" dirty="0"/>
              <a:t> </a:t>
            </a:r>
            <a:r>
              <a:rPr sz="2600" dirty="0" err="1"/>
              <a:t>wird</a:t>
            </a:r>
            <a:r>
              <a:rPr sz="2600" dirty="0"/>
              <a:t>. 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/>
              <a:t>Pro </a:t>
            </a:r>
            <a:r>
              <a:rPr sz="2600" dirty="0" err="1"/>
              <a:t>Änderung</a:t>
            </a:r>
            <a:r>
              <a:rPr sz="2600" dirty="0"/>
              <a:t> </a:t>
            </a:r>
            <a:r>
              <a:rPr sz="2600" dirty="0" err="1"/>
              <a:t>wird</a:t>
            </a:r>
            <a:r>
              <a:rPr sz="2600" dirty="0"/>
              <a:t> </a:t>
            </a:r>
            <a:r>
              <a:rPr sz="2600" dirty="0" err="1"/>
              <a:t>eine</a:t>
            </a:r>
            <a:r>
              <a:rPr sz="2600" dirty="0"/>
              <a:t> </a:t>
            </a:r>
            <a:r>
              <a:rPr sz="2600" dirty="0" err="1"/>
              <a:t>neue</a:t>
            </a:r>
            <a:r>
              <a:rPr sz="2600" dirty="0"/>
              <a:t> Revision </a:t>
            </a:r>
            <a:r>
              <a:rPr sz="2600" dirty="0" err="1"/>
              <a:t>hinterlegt</a:t>
            </a:r>
            <a:r>
              <a:rPr sz="2600" dirty="0"/>
              <a:t>.</a:t>
            </a:r>
          </a:p>
          <a:p>
            <a:pPr marL="800100" lvl="1" indent="-342900">
              <a:spcBef>
                <a:spcPts val="600"/>
              </a:spcBef>
              <a:buSzPct val="100000"/>
              <a:buFont typeface="Arial"/>
              <a:buChar char="•"/>
            </a:pPr>
            <a:r>
              <a:rPr sz="2600" dirty="0" err="1"/>
              <a:t>Für</a:t>
            </a:r>
            <a:r>
              <a:rPr sz="2600" dirty="0"/>
              <a:t> Software-</a:t>
            </a:r>
            <a:r>
              <a:rPr sz="2600" dirty="0" err="1"/>
              <a:t>Entwicklung</a:t>
            </a:r>
            <a:r>
              <a:rPr sz="2600" dirty="0"/>
              <a:t> </a:t>
            </a:r>
            <a:r>
              <a:rPr sz="2600" dirty="0" err="1"/>
              <a:t>eher</a:t>
            </a:r>
            <a:r>
              <a:rPr sz="2600" dirty="0"/>
              <a:t> </a:t>
            </a:r>
            <a:r>
              <a:rPr sz="2600" dirty="0" err="1"/>
              <a:t>uninteressant</a:t>
            </a:r>
            <a:r>
              <a:rPr sz="2600" dirty="0"/>
              <a:t>.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1" animBg="1" advAuto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2516</Words>
  <Application>Microsoft Office PowerPoint</Application>
  <PresentationFormat>Bildschirmpräsentation (4:3)</PresentationFormat>
  <Paragraphs>414</Paragraphs>
  <Slides>48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Arial</vt:lpstr>
      <vt:lpstr>Calibri</vt:lpstr>
      <vt:lpstr>Consolas</vt:lpstr>
      <vt:lpstr>Courier</vt:lpstr>
      <vt:lpstr>Helvetica</vt:lpstr>
      <vt:lpstr>Helvetica Neue</vt:lpstr>
      <vt:lpstr>Source Code Pro</vt:lpstr>
      <vt:lpstr>Default</vt:lpstr>
      <vt:lpstr>PowerPoint-Präsentation</vt:lpstr>
      <vt:lpstr>Übersicht Themenkomplex</vt:lpstr>
      <vt:lpstr>PowerPoint-Präsentation</vt:lpstr>
      <vt:lpstr>Problem</vt:lpstr>
      <vt:lpstr>Motivation</vt:lpstr>
      <vt:lpstr>Motivation</vt:lpstr>
      <vt:lpstr>Live Demo Git</vt:lpstr>
      <vt:lpstr>Terminologie</vt:lpstr>
      <vt:lpstr>Funktionsweise</vt:lpstr>
      <vt:lpstr>Zentrale Versionsverwaltung</vt:lpstr>
      <vt:lpstr>Zentrale Versionsverwaltung</vt:lpstr>
      <vt:lpstr>Apache Subversion</vt:lpstr>
      <vt:lpstr>Apache Subversion</vt:lpstr>
      <vt:lpstr>SVN Repositories</vt:lpstr>
      <vt:lpstr>Verteilte Versionsverwaltung</vt:lpstr>
      <vt:lpstr>Verteilte Versionsverwaltung</vt:lpstr>
      <vt:lpstr>Verteilte Version Control Systems</vt:lpstr>
      <vt:lpstr>Git</vt:lpstr>
      <vt:lpstr>Git</vt:lpstr>
      <vt:lpstr>Git Repositories</vt:lpstr>
      <vt:lpstr>Konfliktbehandlung</vt:lpstr>
      <vt:lpstr>Nützliches Konzept: Branches</vt:lpstr>
      <vt:lpstr>VCS: Zentral oder Verteilt ?</vt:lpstr>
      <vt:lpstr>Java Tools and Technologies 2014</vt:lpstr>
      <vt:lpstr>VCS &amp; IDE</vt:lpstr>
      <vt:lpstr>Arbeitsweise: Best Practice</vt:lpstr>
      <vt:lpstr>Gitflow</vt:lpstr>
      <vt:lpstr>Gitflow</vt:lpstr>
      <vt:lpstr>Gitflow</vt:lpstr>
      <vt:lpstr>Gitflow</vt:lpstr>
      <vt:lpstr>Gitflow</vt:lpstr>
      <vt:lpstr>Gitflow</vt:lpstr>
      <vt:lpstr>Gitflow</vt:lpstr>
      <vt:lpstr>PowerPoint-Präsentation</vt:lpstr>
      <vt:lpstr>Allgemeines</vt:lpstr>
      <vt:lpstr>IDEs für Java</vt:lpstr>
      <vt:lpstr>Java Tools and Technologies 2014</vt:lpstr>
      <vt:lpstr>PowerPoint-Präsentation</vt:lpstr>
      <vt:lpstr>Build-Tools</vt:lpstr>
      <vt:lpstr>Build Tools</vt:lpstr>
      <vt:lpstr>Build Tools</vt:lpstr>
      <vt:lpstr>Build Tools</vt:lpstr>
      <vt:lpstr>Build Tools</vt:lpstr>
      <vt:lpstr>Build Tools</vt:lpstr>
      <vt:lpstr>Beispiel für eine pom.xml</vt:lpstr>
      <vt:lpstr>Build-Tools</vt:lpstr>
      <vt:lpstr>Java Tools and Technologies 2014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Programmierung I Einführung in die Programmierung mit Java</dc:title>
  <cp:lastModifiedBy>Norbert Siegmund</cp:lastModifiedBy>
  <cp:revision>29</cp:revision>
  <dcterms:modified xsi:type="dcterms:W3CDTF">2017-09-26T07:49:15Z</dcterms:modified>
</cp:coreProperties>
</file>